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7" r:id="rId5"/>
    <p:sldId id="270" r:id="rId6"/>
    <p:sldId id="267" r:id="rId7"/>
    <p:sldId id="277" r:id="rId8"/>
    <p:sldId id="279" r:id="rId9"/>
    <p:sldId id="284" r:id="rId10"/>
    <p:sldId id="285" r:id="rId11"/>
    <p:sldId id="289" r:id="rId12"/>
    <p:sldId id="291" r:id="rId13"/>
    <p:sldId id="290" r:id="rId14"/>
    <p:sldId id="292" r:id="rId15"/>
    <p:sldId id="293" r:id="rId16"/>
    <p:sldId id="298" r:id="rId17"/>
    <p:sldId id="294" r:id="rId18"/>
    <p:sldId id="299" r:id="rId19"/>
    <p:sldId id="301" r:id="rId20"/>
    <p:sldId id="297" r:id="rId21"/>
    <p:sldId id="302" r:id="rId22"/>
    <p:sldId id="303" r:id="rId23"/>
    <p:sldId id="295" r:id="rId24"/>
    <p:sldId id="262" r:id="rId25"/>
    <p:sldId id="263" r:id="rId26"/>
    <p:sldId id="264" r:id="rId27"/>
  </p:sldIdLst>
  <p:sldSz cx="12192000" cy="6858000"/>
  <p:notesSz cx="6858000" cy="9144000"/>
  <p:embeddedFontLst>
    <p:embeddedFont>
      <p:font typeface="KoPubWorld돋움체 Bold" panose="020B0600000101010101" charset="-127"/>
      <p:bold r:id="rId28"/>
    </p:embeddedFont>
    <p:embeddedFont>
      <p:font typeface="KoPubWorld돋움체 Light" panose="020B0600000101010101" charset="-127"/>
      <p:regular r:id="rId29"/>
    </p:embeddedFont>
    <p:embeddedFont>
      <p:font typeface="Cambria Math" panose="02040503050406030204" pitchFamily="18" charset="0"/>
      <p:regular r:id="rId30"/>
    </p:embeddedFont>
    <p:embeddedFont>
      <p:font typeface="KoPub돋움체 Bold" panose="02020603020101020101" pitchFamily="18" charset="-127"/>
      <p:regular r:id="rId31"/>
    </p:embeddedFont>
    <p:embeddedFont>
      <p:font typeface="KoPub돋움체 Light" panose="02020603020101020101" pitchFamily="18" charset="-127"/>
      <p:regular r:id="rId32"/>
    </p:embeddedFont>
    <p:embeddedFont>
      <p:font typeface="KoPub돋움체 Medium" panose="020206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F8F8F8"/>
    <a:srgbClr val="FFFFC8"/>
    <a:srgbClr val="FFFF99"/>
    <a:srgbClr val="85EFE2"/>
    <a:srgbClr val="FDEDF0"/>
    <a:srgbClr val="36D2CE"/>
    <a:srgbClr val="64D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3" autoAdjust="0"/>
    <p:restoredTop sz="94660"/>
  </p:normalViewPr>
  <p:slideViewPr>
    <p:cSldViewPr snapToGrid="0">
      <p:cViewPr>
        <p:scale>
          <a:sx n="100" d="100"/>
          <a:sy n="100" d="100"/>
        </p:scale>
        <p:origin x="53" y="-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전체 어린이 사고건수</c:v>
                </c:pt>
              </c:strCache>
            </c:strRef>
          </c:tx>
          <c:spPr>
            <a:solidFill>
              <a:srgbClr val="36D2CE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Sheet1!$B$2:$B$6</c:f>
              <c:numCache>
                <c:formatCode>#,##0</c:formatCode>
                <c:ptCount val="5"/>
                <c:pt idx="0">
                  <c:v>12191</c:v>
                </c:pt>
                <c:pt idx="1">
                  <c:v>11264</c:v>
                </c:pt>
                <c:pt idx="2">
                  <c:v>10960</c:v>
                </c:pt>
                <c:pt idx="3">
                  <c:v>10009</c:v>
                </c:pt>
                <c:pt idx="4">
                  <c:v>11054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C1-4592-8323-B03F0965F5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707738656"/>
        <c:axId val="707738984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전체 어린이 사망자수</c:v>
                      </c:pt>
                    </c:strCache>
                  </c:strRef>
                </c:tx>
                <c:spPr>
                  <a:solidFill>
                    <a:srgbClr val="85EFE2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65</c:v>
                      </c:pt>
                      <c:pt idx="1">
                        <c:v>71</c:v>
                      </c:pt>
                      <c:pt idx="2">
                        <c:v>54</c:v>
                      </c:pt>
                      <c:pt idx="3">
                        <c:v>34</c:v>
                      </c:pt>
                      <c:pt idx="4">
                        <c:v>28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45C1-4592-8323-B03F0965F5AF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전체 어린이 부상자수</c:v>
                      </c:pt>
                    </c:strCache>
                  </c:strRef>
                </c:tx>
                <c:spPr>
                  <a:solidFill>
                    <a:schemeClr val="bg2">
                      <a:lumMod val="9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Sheet1!$D$2:$D$6</c15:sqref>
                        </c15:formulaRef>
                      </c:ext>
                    </c:extLst>
                    <c:numCache>
                      <c:formatCode>#,##0</c:formatCode>
                      <c:ptCount val="5"/>
                      <c:pt idx="0">
                        <c:v>15034</c:v>
                      </c:pt>
                      <c:pt idx="1">
                        <c:v>14215</c:v>
                      </c:pt>
                      <c:pt idx="2">
                        <c:v>13433</c:v>
                      </c:pt>
                      <c:pt idx="3">
                        <c:v>12543</c:v>
                      </c:pt>
                      <c:pt idx="4">
                        <c:v>14115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5C1-4592-8323-B03F0965F5AF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어린이 보호구역 어린이 사고건수</c:v>
                      </c:pt>
                    </c:strCache>
                  </c:strRef>
                </c:tx>
                <c:spPr>
                  <a:solidFill>
                    <a:srgbClr val="36D2CE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541</c:v>
                      </c:pt>
                      <c:pt idx="1">
                        <c:v>480</c:v>
                      </c:pt>
                      <c:pt idx="2">
                        <c:v>479</c:v>
                      </c:pt>
                      <c:pt idx="3">
                        <c:v>435</c:v>
                      </c:pt>
                      <c:pt idx="4">
                        <c:v>567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45C1-4592-8323-B03F0965F5AF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어린이 보호구역 어린이 사망자수</c:v>
                      </c:pt>
                    </c:strCache>
                  </c:strRef>
                </c:tx>
                <c:spPr>
                  <a:solidFill>
                    <a:srgbClr val="85EFE2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8</c:v>
                      </c:pt>
                      <c:pt idx="1">
                        <c:v>8</c:v>
                      </c:pt>
                      <c:pt idx="2">
                        <c:v>8</c:v>
                      </c:pt>
                      <c:pt idx="3">
                        <c:v>3</c:v>
                      </c:pt>
                      <c:pt idx="4">
                        <c:v>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45C1-4592-8323-B03F0965F5AF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어린이 보호구역 어린이 부상자수</c:v>
                      </c:pt>
                    </c:strCache>
                  </c:strRef>
                </c:tx>
                <c:spPr>
                  <a:solidFill>
                    <a:schemeClr val="bg2">
                      <a:lumMod val="9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558</c:v>
                      </c:pt>
                      <c:pt idx="1">
                        <c:v>510</c:v>
                      </c:pt>
                      <c:pt idx="2">
                        <c:v>487</c:v>
                      </c:pt>
                      <c:pt idx="3">
                        <c:v>473</c:v>
                      </c:pt>
                      <c:pt idx="4">
                        <c:v>589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45C1-4592-8323-B03F0965F5AF}"/>
                  </c:ext>
                </c:extLst>
              </c15:ser>
            </c15:filteredBarSeries>
          </c:ext>
        </c:extLst>
      </c:barChart>
      <c:catAx>
        <c:axId val="70773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pPr>
            <a:endParaRPr lang="ko-KR"/>
          </a:p>
        </c:txPr>
        <c:crossAx val="707738984"/>
        <c:crosses val="autoZero"/>
        <c:auto val="1"/>
        <c:lblAlgn val="ctr"/>
        <c:lblOffset val="100"/>
        <c:noMultiLvlLbl val="0"/>
      </c:catAx>
      <c:valAx>
        <c:axId val="707738984"/>
        <c:scaling>
          <c:orientation val="minMax"/>
          <c:min val="9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pPr>
            <a:endParaRPr lang="ko-KR"/>
          </a:p>
        </c:txPr>
        <c:crossAx val="707738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KoPub돋움체 Light" panose="02020603020101020101" pitchFamily="18" charset="-127"/>
          <a:ea typeface="KoPub돋움체 Light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전체 어린이 부상자수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Sheet1!$D$2:$D$6</c:f>
              <c:numCache>
                <c:formatCode>#,##0</c:formatCode>
                <c:ptCount val="5"/>
                <c:pt idx="0">
                  <c:v>15034</c:v>
                </c:pt>
                <c:pt idx="1">
                  <c:v>14215</c:v>
                </c:pt>
                <c:pt idx="2">
                  <c:v>13433</c:v>
                </c:pt>
                <c:pt idx="3">
                  <c:v>12543</c:v>
                </c:pt>
                <c:pt idx="4">
                  <c:v>14115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45C1-4592-8323-B03F0965F5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707738656"/>
        <c:axId val="70773898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전체 어린이 사고건수</c:v>
                      </c:pt>
                    </c:strCache>
                  </c:strRef>
                </c:tx>
                <c:spPr>
                  <a:solidFill>
                    <a:srgbClr val="36D2CE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Sheet1!$B$2:$B$6</c15:sqref>
                        </c15:formulaRef>
                      </c:ext>
                    </c:extLst>
                    <c:numCache>
                      <c:formatCode>#,##0</c:formatCode>
                      <c:ptCount val="5"/>
                      <c:pt idx="0">
                        <c:v>12191</c:v>
                      </c:pt>
                      <c:pt idx="1">
                        <c:v>11264</c:v>
                      </c:pt>
                      <c:pt idx="2">
                        <c:v>10960</c:v>
                      </c:pt>
                      <c:pt idx="3">
                        <c:v>10009</c:v>
                      </c:pt>
                      <c:pt idx="4">
                        <c:v>11054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45C1-4592-8323-B03F0965F5AF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전체 어린이 사망자수</c:v>
                      </c:pt>
                    </c:strCache>
                  </c:strRef>
                </c:tx>
                <c:spPr>
                  <a:solidFill>
                    <a:srgbClr val="85EFE2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65</c:v>
                      </c:pt>
                      <c:pt idx="1">
                        <c:v>71</c:v>
                      </c:pt>
                      <c:pt idx="2">
                        <c:v>54</c:v>
                      </c:pt>
                      <c:pt idx="3">
                        <c:v>34</c:v>
                      </c:pt>
                      <c:pt idx="4">
                        <c:v>28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45C1-4592-8323-B03F0965F5AF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어린이 보호구역 어린이 사고건수</c:v>
                      </c:pt>
                    </c:strCache>
                  </c:strRef>
                </c:tx>
                <c:spPr>
                  <a:solidFill>
                    <a:srgbClr val="36D2CE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541</c:v>
                      </c:pt>
                      <c:pt idx="1">
                        <c:v>480</c:v>
                      </c:pt>
                      <c:pt idx="2">
                        <c:v>479</c:v>
                      </c:pt>
                      <c:pt idx="3">
                        <c:v>435</c:v>
                      </c:pt>
                      <c:pt idx="4">
                        <c:v>567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45C1-4592-8323-B03F0965F5AF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어린이 보호구역 어린이 사망자수</c:v>
                      </c:pt>
                    </c:strCache>
                  </c:strRef>
                </c:tx>
                <c:spPr>
                  <a:solidFill>
                    <a:srgbClr val="85EFE2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8</c:v>
                      </c:pt>
                      <c:pt idx="1">
                        <c:v>8</c:v>
                      </c:pt>
                      <c:pt idx="2">
                        <c:v>8</c:v>
                      </c:pt>
                      <c:pt idx="3">
                        <c:v>3</c:v>
                      </c:pt>
                      <c:pt idx="4">
                        <c:v>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45C1-4592-8323-B03F0965F5AF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어린이 보호구역 어린이 부상자수</c:v>
                      </c:pt>
                    </c:strCache>
                  </c:strRef>
                </c:tx>
                <c:spPr>
                  <a:solidFill>
                    <a:schemeClr val="bg2">
                      <a:lumMod val="9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558</c:v>
                      </c:pt>
                      <c:pt idx="1">
                        <c:v>510</c:v>
                      </c:pt>
                      <c:pt idx="2">
                        <c:v>487</c:v>
                      </c:pt>
                      <c:pt idx="3">
                        <c:v>473</c:v>
                      </c:pt>
                      <c:pt idx="4">
                        <c:v>589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45C1-4592-8323-B03F0965F5AF}"/>
                  </c:ext>
                </c:extLst>
              </c15:ser>
            </c15:filteredBarSeries>
          </c:ext>
        </c:extLst>
      </c:barChart>
      <c:catAx>
        <c:axId val="70773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pPr>
            <a:endParaRPr lang="ko-KR"/>
          </a:p>
        </c:txPr>
        <c:crossAx val="707738984"/>
        <c:crosses val="autoZero"/>
        <c:auto val="1"/>
        <c:lblAlgn val="ctr"/>
        <c:lblOffset val="100"/>
        <c:noMultiLvlLbl val="0"/>
      </c:catAx>
      <c:valAx>
        <c:axId val="707738984"/>
        <c:scaling>
          <c:orientation val="minMax"/>
          <c:max val="16000"/>
          <c:min val="1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pPr>
            <a:endParaRPr lang="ko-KR"/>
          </a:p>
        </c:txPr>
        <c:crossAx val="707738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KoPub돋움체 Light" panose="02020603020101020101" pitchFamily="18" charset="-127"/>
          <a:ea typeface="KoPub돋움체 Light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전체 어린이 사망자수</c:v>
                </c:pt>
              </c:strCache>
            </c:strRef>
          </c:tx>
          <c:spPr>
            <a:solidFill>
              <a:srgbClr val="85EFE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65</c:v>
                </c:pt>
                <c:pt idx="1">
                  <c:v>71</c:v>
                </c:pt>
                <c:pt idx="2">
                  <c:v>54</c:v>
                </c:pt>
                <c:pt idx="3">
                  <c:v>34</c:v>
                </c:pt>
                <c:pt idx="4">
                  <c:v>28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45C1-4592-8323-B03F0965F5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707738656"/>
        <c:axId val="70773898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전체 어린이 사고건수</c:v>
                      </c:pt>
                    </c:strCache>
                  </c:strRef>
                </c:tx>
                <c:spPr>
                  <a:solidFill>
                    <a:srgbClr val="36D2CE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Sheet1!$B$2:$B$6</c15:sqref>
                        </c15:formulaRef>
                      </c:ext>
                    </c:extLst>
                    <c:numCache>
                      <c:formatCode>#,##0</c:formatCode>
                      <c:ptCount val="5"/>
                      <c:pt idx="0">
                        <c:v>12191</c:v>
                      </c:pt>
                      <c:pt idx="1">
                        <c:v>11264</c:v>
                      </c:pt>
                      <c:pt idx="2">
                        <c:v>10960</c:v>
                      </c:pt>
                      <c:pt idx="3">
                        <c:v>10009</c:v>
                      </c:pt>
                      <c:pt idx="4">
                        <c:v>11054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45C1-4592-8323-B03F0965F5AF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전체 어린이 부상자수</c:v>
                      </c:pt>
                    </c:strCache>
                  </c:strRef>
                </c:tx>
                <c:spPr>
                  <a:solidFill>
                    <a:schemeClr val="bg2">
                      <a:lumMod val="9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Sheet1!$D$2:$D$6</c15:sqref>
                        </c15:formulaRef>
                      </c:ext>
                    </c:extLst>
                    <c:numCache>
                      <c:formatCode>#,##0</c:formatCode>
                      <c:ptCount val="5"/>
                      <c:pt idx="0">
                        <c:v>15034</c:v>
                      </c:pt>
                      <c:pt idx="1">
                        <c:v>14215</c:v>
                      </c:pt>
                      <c:pt idx="2">
                        <c:v>13433</c:v>
                      </c:pt>
                      <c:pt idx="3">
                        <c:v>12543</c:v>
                      </c:pt>
                      <c:pt idx="4">
                        <c:v>14115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5C1-4592-8323-B03F0965F5AF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어린이 보호구역 어린이 사고건수</c:v>
                      </c:pt>
                    </c:strCache>
                  </c:strRef>
                </c:tx>
                <c:spPr>
                  <a:solidFill>
                    <a:srgbClr val="36D2CE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541</c:v>
                      </c:pt>
                      <c:pt idx="1">
                        <c:v>480</c:v>
                      </c:pt>
                      <c:pt idx="2">
                        <c:v>479</c:v>
                      </c:pt>
                      <c:pt idx="3">
                        <c:v>435</c:v>
                      </c:pt>
                      <c:pt idx="4">
                        <c:v>567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45C1-4592-8323-B03F0965F5AF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어린이 보호구역 어린이 사망자수</c:v>
                      </c:pt>
                    </c:strCache>
                  </c:strRef>
                </c:tx>
                <c:spPr>
                  <a:solidFill>
                    <a:srgbClr val="85EFE2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8</c:v>
                      </c:pt>
                      <c:pt idx="1">
                        <c:v>8</c:v>
                      </c:pt>
                      <c:pt idx="2">
                        <c:v>8</c:v>
                      </c:pt>
                      <c:pt idx="3">
                        <c:v>3</c:v>
                      </c:pt>
                      <c:pt idx="4">
                        <c:v>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45C1-4592-8323-B03F0965F5AF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어린이 보호구역 어린이 부상자수</c:v>
                      </c:pt>
                    </c:strCache>
                  </c:strRef>
                </c:tx>
                <c:spPr>
                  <a:solidFill>
                    <a:schemeClr val="bg2">
                      <a:lumMod val="9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558</c:v>
                      </c:pt>
                      <c:pt idx="1">
                        <c:v>510</c:v>
                      </c:pt>
                      <c:pt idx="2">
                        <c:v>487</c:v>
                      </c:pt>
                      <c:pt idx="3">
                        <c:v>473</c:v>
                      </c:pt>
                      <c:pt idx="4">
                        <c:v>589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45C1-4592-8323-B03F0965F5AF}"/>
                  </c:ext>
                </c:extLst>
              </c15:ser>
            </c15:filteredBarSeries>
          </c:ext>
        </c:extLst>
      </c:barChart>
      <c:catAx>
        <c:axId val="70773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pPr>
            <a:endParaRPr lang="ko-KR"/>
          </a:p>
        </c:txPr>
        <c:crossAx val="707738984"/>
        <c:crosses val="autoZero"/>
        <c:auto val="1"/>
        <c:lblAlgn val="ctr"/>
        <c:lblOffset val="100"/>
        <c:noMultiLvlLbl val="0"/>
      </c:catAx>
      <c:valAx>
        <c:axId val="707738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pPr>
            <a:endParaRPr lang="ko-KR"/>
          </a:p>
        </c:txPr>
        <c:crossAx val="707738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KoPub돋움체 Light" panose="02020603020101020101" pitchFamily="18" charset="-127"/>
          <a:ea typeface="KoPub돋움체 Light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어린이 보호구역 어린이 사고건수</c:v>
                </c:pt>
              </c:strCache>
            </c:strRef>
          </c:tx>
          <c:spPr>
            <a:solidFill>
              <a:srgbClr val="36D2CE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541</c:v>
                </c:pt>
                <c:pt idx="1">
                  <c:v>480</c:v>
                </c:pt>
                <c:pt idx="2">
                  <c:v>479</c:v>
                </c:pt>
                <c:pt idx="3">
                  <c:v>435</c:v>
                </c:pt>
                <c:pt idx="4">
                  <c:v>567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4-45C1-4592-8323-B03F0965F5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707738656"/>
        <c:axId val="70773898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전체 어린이 사고건수</c:v>
                      </c:pt>
                    </c:strCache>
                  </c:strRef>
                </c:tx>
                <c:spPr>
                  <a:solidFill>
                    <a:srgbClr val="36D2CE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Sheet1!$B$2:$B$6</c15:sqref>
                        </c15:formulaRef>
                      </c:ext>
                    </c:extLst>
                    <c:numCache>
                      <c:formatCode>#,##0</c:formatCode>
                      <c:ptCount val="5"/>
                      <c:pt idx="0">
                        <c:v>12191</c:v>
                      </c:pt>
                      <c:pt idx="1">
                        <c:v>11264</c:v>
                      </c:pt>
                      <c:pt idx="2">
                        <c:v>10960</c:v>
                      </c:pt>
                      <c:pt idx="3">
                        <c:v>10009</c:v>
                      </c:pt>
                      <c:pt idx="4">
                        <c:v>11054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45C1-4592-8323-B03F0965F5AF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전체 어린이 사망자수</c:v>
                      </c:pt>
                    </c:strCache>
                  </c:strRef>
                </c:tx>
                <c:spPr>
                  <a:solidFill>
                    <a:srgbClr val="85EFE2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65</c:v>
                      </c:pt>
                      <c:pt idx="1">
                        <c:v>71</c:v>
                      </c:pt>
                      <c:pt idx="2">
                        <c:v>54</c:v>
                      </c:pt>
                      <c:pt idx="3">
                        <c:v>34</c:v>
                      </c:pt>
                      <c:pt idx="4">
                        <c:v>28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45C1-4592-8323-B03F0965F5AF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전체 어린이 부상자수</c:v>
                      </c:pt>
                    </c:strCache>
                  </c:strRef>
                </c:tx>
                <c:spPr>
                  <a:solidFill>
                    <a:schemeClr val="bg2">
                      <a:lumMod val="9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Sheet1!$D$2:$D$6</c15:sqref>
                        </c15:formulaRef>
                      </c:ext>
                    </c:extLst>
                    <c:numCache>
                      <c:formatCode>#,##0</c:formatCode>
                      <c:ptCount val="5"/>
                      <c:pt idx="0">
                        <c:v>15034</c:v>
                      </c:pt>
                      <c:pt idx="1">
                        <c:v>14215</c:v>
                      </c:pt>
                      <c:pt idx="2">
                        <c:v>13433</c:v>
                      </c:pt>
                      <c:pt idx="3">
                        <c:v>12543</c:v>
                      </c:pt>
                      <c:pt idx="4">
                        <c:v>14115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5C1-4592-8323-B03F0965F5AF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어린이 보호구역 어린이 사망자수</c:v>
                      </c:pt>
                    </c:strCache>
                  </c:strRef>
                </c:tx>
                <c:spPr>
                  <a:solidFill>
                    <a:srgbClr val="85EFE2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8</c:v>
                      </c:pt>
                      <c:pt idx="1">
                        <c:v>8</c:v>
                      </c:pt>
                      <c:pt idx="2">
                        <c:v>8</c:v>
                      </c:pt>
                      <c:pt idx="3">
                        <c:v>3</c:v>
                      </c:pt>
                      <c:pt idx="4">
                        <c:v>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45C1-4592-8323-B03F0965F5AF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어린이 보호구역 어린이 부상자수</c:v>
                      </c:pt>
                    </c:strCache>
                  </c:strRef>
                </c:tx>
                <c:spPr>
                  <a:solidFill>
                    <a:schemeClr val="bg2">
                      <a:lumMod val="9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558</c:v>
                      </c:pt>
                      <c:pt idx="1">
                        <c:v>510</c:v>
                      </c:pt>
                      <c:pt idx="2">
                        <c:v>487</c:v>
                      </c:pt>
                      <c:pt idx="3">
                        <c:v>473</c:v>
                      </c:pt>
                      <c:pt idx="4">
                        <c:v>589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45C1-4592-8323-B03F0965F5AF}"/>
                  </c:ext>
                </c:extLst>
              </c15:ser>
            </c15:filteredBarSeries>
          </c:ext>
        </c:extLst>
      </c:barChart>
      <c:catAx>
        <c:axId val="70773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pPr>
            <a:endParaRPr lang="ko-KR"/>
          </a:p>
        </c:txPr>
        <c:crossAx val="707738984"/>
        <c:crosses val="autoZero"/>
        <c:auto val="1"/>
        <c:lblAlgn val="ctr"/>
        <c:lblOffset val="100"/>
        <c:noMultiLvlLbl val="0"/>
      </c:catAx>
      <c:valAx>
        <c:axId val="707738984"/>
        <c:scaling>
          <c:orientation val="minMax"/>
          <c:min val="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pPr>
            <a:endParaRPr lang="ko-KR"/>
          </a:p>
        </c:txPr>
        <c:crossAx val="707738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KoPub돋움체 Light" panose="02020603020101020101" pitchFamily="18" charset="-127"/>
          <a:ea typeface="KoPub돋움체 Light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5"/>
          <c:tx>
            <c:strRef>
              <c:f>Sheet1!$G$1</c:f>
              <c:strCache>
                <c:ptCount val="1"/>
                <c:pt idx="0">
                  <c:v>어린이 보호구역 어린이 부상자수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Sheet1!$G$2:$G$6</c:f>
              <c:numCache>
                <c:formatCode>General</c:formatCode>
                <c:ptCount val="5"/>
                <c:pt idx="0">
                  <c:v>558</c:v>
                </c:pt>
                <c:pt idx="1">
                  <c:v>510</c:v>
                </c:pt>
                <c:pt idx="2">
                  <c:v>487</c:v>
                </c:pt>
                <c:pt idx="3">
                  <c:v>473</c:v>
                </c:pt>
                <c:pt idx="4">
                  <c:v>589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6-45C1-4592-8323-B03F0965F5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707738656"/>
        <c:axId val="70773898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전체 어린이 사고건수</c:v>
                      </c:pt>
                    </c:strCache>
                  </c:strRef>
                </c:tx>
                <c:spPr>
                  <a:solidFill>
                    <a:srgbClr val="36D2CE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Sheet1!$B$2:$B$6</c15:sqref>
                        </c15:formulaRef>
                      </c:ext>
                    </c:extLst>
                    <c:numCache>
                      <c:formatCode>#,##0</c:formatCode>
                      <c:ptCount val="5"/>
                      <c:pt idx="0">
                        <c:v>12191</c:v>
                      </c:pt>
                      <c:pt idx="1">
                        <c:v>11264</c:v>
                      </c:pt>
                      <c:pt idx="2">
                        <c:v>10960</c:v>
                      </c:pt>
                      <c:pt idx="3">
                        <c:v>10009</c:v>
                      </c:pt>
                      <c:pt idx="4">
                        <c:v>11054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45C1-4592-8323-B03F0965F5AF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전체 어린이 사망자수</c:v>
                      </c:pt>
                    </c:strCache>
                  </c:strRef>
                </c:tx>
                <c:spPr>
                  <a:solidFill>
                    <a:srgbClr val="85EFE2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65</c:v>
                      </c:pt>
                      <c:pt idx="1">
                        <c:v>71</c:v>
                      </c:pt>
                      <c:pt idx="2">
                        <c:v>54</c:v>
                      </c:pt>
                      <c:pt idx="3">
                        <c:v>34</c:v>
                      </c:pt>
                      <c:pt idx="4">
                        <c:v>28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45C1-4592-8323-B03F0965F5AF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전체 어린이 부상자수</c:v>
                      </c:pt>
                    </c:strCache>
                  </c:strRef>
                </c:tx>
                <c:spPr>
                  <a:solidFill>
                    <a:schemeClr val="bg2">
                      <a:lumMod val="9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Sheet1!$D$2:$D$6</c15:sqref>
                        </c15:formulaRef>
                      </c:ext>
                    </c:extLst>
                    <c:numCache>
                      <c:formatCode>#,##0</c:formatCode>
                      <c:ptCount val="5"/>
                      <c:pt idx="0">
                        <c:v>15034</c:v>
                      </c:pt>
                      <c:pt idx="1">
                        <c:v>14215</c:v>
                      </c:pt>
                      <c:pt idx="2">
                        <c:v>13433</c:v>
                      </c:pt>
                      <c:pt idx="3">
                        <c:v>12543</c:v>
                      </c:pt>
                      <c:pt idx="4">
                        <c:v>14115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5C1-4592-8323-B03F0965F5AF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어린이 보호구역 어린이 사고건수</c:v>
                      </c:pt>
                    </c:strCache>
                  </c:strRef>
                </c:tx>
                <c:spPr>
                  <a:solidFill>
                    <a:srgbClr val="36D2CE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541</c:v>
                      </c:pt>
                      <c:pt idx="1">
                        <c:v>480</c:v>
                      </c:pt>
                      <c:pt idx="2">
                        <c:v>479</c:v>
                      </c:pt>
                      <c:pt idx="3">
                        <c:v>435</c:v>
                      </c:pt>
                      <c:pt idx="4">
                        <c:v>567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45C1-4592-8323-B03F0965F5AF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어린이 보호구역 어린이 사망자수</c:v>
                      </c:pt>
                    </c:strCache>
                  </c:strRef>
                </c:tx>
                <c:spPr>
                  <a:solidFill>
                    <a:srgbClr val="85EFE2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8</c:v>
                      </c:pt>
                      <c:pt idx="1">
                        <c:v>8</c:v>
                      </c:pt>
                      <c:pt idx="2">
                        <c:v>8</c:v>
                      </c:pt>
                      <c:pt idx="3">
                        <c:v>3</c:v>
                      </c:pt>
                      <c:pt idx="4">
                        <c:v>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45C1-4592-8323-B03F0965F5AF}"/>
                  </c:ext>
                </c:extLst>
              </c15:ser>
            </c15:filteredBarSeries>
          </c:ext>
        </c:extLst>
      </c:barChart>
      <c:catAx>
        <c:axId val="70773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pPr>
            <a:endParaRPr lang="ko-KR"/>
          </a:p>
        </c:txPr>
        <c:crossAx val="707738984"/>
        <c:crosses val="autoZero"/>
        <c:auto val="1"/>
        <c:lblAlgn val="ctr"/>
        <c:lblOffset val="100"/>
        <c:noMultiLvlLbl val="0"/>
      </c:catAx>
      <c:valAx>
        <c:axId val="707738984"/>
        <c:scaling>
          <c:orientation val="minMax"/>
          <c:min val="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pPr>
            <a:endParaRPr lang="ko-KR"/>
          </a:p>
        </c:txPr>
        <c:crossAx val="707738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KoPub돋움체 Light" panose="02020603020101020101" pitchFamily="18" charset="-127"/>
          <a:ea typeface="KoPub돋움체 Light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어린이 보호구역 어린이 사망자수</c:v>
                </c:pt>
              </c:strCache>
            </c:strRef>
          </c:tx>
          <c:spPr>
            <a:solidFill>
              <a:srgbClr val="85EFE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3</c:v>
                </c:pt>
                <c:pt idx="4">
                  <c:v>6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5-45C1-4592-8323-B03F0965F5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707738656"/>
        <c:axId val="70773898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전체 어린이 사고건수</c:v>
                      </c:pt>
                    </c:strCache>
                  </c:strRef>
                </c:tx>
                <c:spPr>
                  <a:solidFill>
                    <a:srgbClr val="36D2CE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Sheet1!$B$2:$B$6</c15:sqref>
                        </c15:formulaRef>
                      </c:ext>
                    </c:extLst>
                    <c:numCache>
                      <c:formatCode>#,##0</c:formatCode>
                      <c:ptCount val="5"/>
                      <c:pt idx="0">
                        <c:v>12191</c:v>
                      </c:pt>
                      <c:pt idx="1">
                        <c:v>11264</c:v>
                      </c:pt>
                      <c:pt idx="2">
                        <c:v>10960</c:v>
                      </c:pt>
                      <c:pt idx="3">
                        <c:v>10009</c:v>
                      </c:pt>
                      <c:pt idx="4">
                        <c:v>11054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45C1-4592-8323-B03F0965F5AF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전체 어린이 사망자수</c:v>
                      </c:pt>
                    </c:strCache>
                  </c:strRef>
                </c:tx>
                <c:spPr>
                  <a:solidFill>
                    <a:srgbClr val="85EFE2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65</c:v>
                      </c:pt>
                      <c:pt idx="1">
                        <c:v>71</c:v>
                      </c:pt>
                      <c:pt idx="2">
                        <c:v>54</c:v>
                      </c:pt>
                      <c:pt idx="3">
                        <c:v>34</c:v>
                      </c:pt>
                      <c:pt idx="4">
                        <c:v>28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45C1-4592-8323-B03F0965F5AF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전체 어린이 부상자수</c:v>
                      </c:pt>
                    </c:strCache>
                  </c:strRef>
                </c:tx>
                <c:spPr>
                  <a:solidFill>
                    <a:schemeClr val="bg2">
                      <a:lumMod val="9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Sheet1!$D$2:$D$6</c15:sqref>
                        </c15:formulaRef>
                      </c:ext>
                    </c:extLst>
                    <c:numCache>
                      <c:formatCode>#,##0</c:formatCode>
                      <c:ptCount val="5"/>
                      <c:pt idx="0">
                        <c:v>15034</c:v>
                      </c:pt>
                      <c:pt idx="1">
                        <c:v>14215</c:v>
                      </c:pt>
                      <c:pt idx="2">
                        <c:v>13433</c:v>
                      </c:pt>
                      <c:pt idx="3">
                        <c:v>12543</c:v>
                      </c:pt>
                      <c:pt idx="4">
                        <c:v>14115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5C1-4592-8323-B03F0965F5AF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어린이 보호구역 어린이 사고건수</c:v>
                      </c:pt>
                    </c:strCache>
                  </c:strRef>
                </c:tx>
                <c:spPr>
                  <a:solidFill>
                    <a:srgbClr val="36D2CE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541</c:v>
                      </c:pt>
                      <c:pt idx="1">
                        <c:v>480</c:v>
                      </c:pt>
                      <c:pt idx="2">
                        <c:v>479</c:v>
                      </c:pt>
                      <c:pt idx="3">
                        <c:v>435</c:v>
                      </c:pt>
                      <c:pt idx="4">
                        <c:v>567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45C1-4592-8323-B03F0965F5AF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어린이 보호구역 어린이 부상자수</c:v>
                      </c:pt>
                    </c:strCache>
                  </c:strRef>
                </c:tx>
                <c:spPr>
                  <a:solidFill>
                    <a:schemeClr val="bg2">
                      <a:lumMod val="9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558</c:v>
                      </c:pt>
                      <c:pt idx="1">
                        <c:v>510</c:v>
                      </c:pt>
                      <c:pt idx="2">
                        <c:v>487</c:v>
                      </c:pt>
                      <c:pt idx="3">
                        <c:v>473</c:v>
                      </c:pt>
                      <c:pt idx="4">
                        <c:v>589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45C1-4592-8323-B03F0965F5AF}"/>
                  </c:ext>
                </c:extLst>
              </c15:ser>
            </c15:filteredBarSeries>
          </c:ext>
        </c:extLst>
      </c:barChart>
      <c:catAx>
        <c:axId val="70773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pPr>
            <a:endParaRPr lang="ko-KR"/>
          </a:p>
        </c:txPr>
        <c:crossAx val="707738984"/>
        <c:crosses val="autoZero"/>
        <c:auto val="1"/>
        <c:lblAlgn val="ctr"/>
        <c:lblOffset val="100"/>
        <c:noMultiLvlLbl val="0"/>
      </c:catAx>
      <c:valAx>
        <c:axId val="707738984"/>
        <c:scaling>
          <c:orientation val="minMax"/>
          <c:max val="9"/>
          <c:min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pPr>
            <a:endParaRPr lang="ko-KR"/>
          </a:p>
        </c:txPr>
        <c:crossAx val="707738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KoPub돋움체 Light" panose="02020603020101020101" pitchFamily="18" charset="-127"/>
          <a:ea typeface="KoPub돋움체 Light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3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9.gif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openxmlformats.org/officeDocument/2006/relationships/image" Target="../media/image46.pn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38.gif"/><Relationship Id="rId5" Type="http://schemas.openxmlformats.org/officeDocument/2006/relationships/image" Target="../media/image360.png"/><Relationship Id="rId15" Type="http://schemas.openxmlformats.org/officeDocument/2006/relationships/image" Target="../media/image43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8.gif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34.png"/><Relationship Id="rId5" Type="http://schemas.openxmlformats.org/officeDocument/2006/relationships/image" Target="../media/image51.png"/><Relationship Id="rId10" Type="http://schemas.openxmlformats.org/officeDocument/2006/relationships/image" Target="../media/image3.png"/><Relationship Id="rId4" Type="http://schemas.openxmlformats.org/officeDocument/2006/relationships/image" Target="../media/image50.png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49.emf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emf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.png"/><Relationship Id="rId7" Type="http://schemas.openxmlformats.org/officeDocument/2006/relationships/chart" Target="../charts/char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10" Type="http://schemas.openxmlformats.org/officeDocument/2006/relationships/chart" Target="../charts/chart6.xml"/><Relationship Id="rId4" Type="http://schemas.openxmlformats.org/officeDocument/2006/relationships/image" Target="../media/image3.png"/><Relationship Id="rId9" Type="http://schemas.openxmlformats.org/officeDocument/2006/relationships/chart" Target="../charts/char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1970199" y="2922628"/>
            <a:ext cx="87126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오산시 어린이 교통사고 위험지역 분석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4360430" y="5337431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4360430" y="5286666"/>
            <a:ext cx="295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김앤정앤마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31868-C218-4347-B057-AA9AB710C16C}"/>
              </a:ext>
            </a:extLst>
          </p:cNvPr>
          <p:cNvSpPr/>
          <p:nvPr/>
        </p:nvSpPr>
        <p:spPr>
          <a:xfrm>
            <a:off x="1775011" y="3016640"/>
            <a:ext cx="195188" cy="585715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D5430B27-D012-46F4-AD96-723385CDD98D}"/>
              </a:ext>
            </a:extLst>
          </p:cNvPr>
          <p:cNvSpPr/>
          <p:nvPr/>
        </p:nvSpPr>
        <p:spPr>
          <a:xfrm>
            <a:off x="9074655" y="2921267"/>
            <a:ext cx="2171500" cy="1168927"/>
          </a:xfrm>
          <a:prstGeom prst="rect">
            <a:avLst/>
          </a:prstGeom>
          <a:noFill/>
          <a:ln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24FAB3F-3341-4BFD-8DAD-81194FCE1507}"/>
              </a:ext>
            </a:extLst>
          </p:cNvPr>
          <p:cNvSpPr/>
          <p:nvPr/>
        </p:nvSpPr>
        <p:spPr>
          <a:xfrm>
            <a:off x="5626656" y="1405198"/>
            <a:ext cx="2498634" cy="4777326"/>
          </a:xfrm>
          <a:prstGeom prst="rect">
            <a:avLst/>
          </a:prstGeom>
          <a:noFill/>
          <a:ln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F41EE3-67E8-4803-B15C-3D253D450947}"/>
              </a:ext>
            </a:extLst>
          </p:cNvPr>
          <p:cNvSpPr/>
          <p:nvPr/>
        </p:nvSpPr>
        <p:spPr>
          <a:xfrm>
            <a:off x="2968780" y="1405198"/>
            <a:ext cx="2514629" cy="4777326"/>
          </a:xfrm>
          <a:prstGeom prst="rect">
            <a:avLst/>
          </a:prstGeom>
          <a:noFill/>
          <a:ln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FE25CA-A6AE-4B81-8E75-11BA4A683530}"/>
              </a:ext>
            </a:extLst>
          </p:cNvPr>
          <p:cNvSpPr/>
          <p:nvPr/>
        </p:nvSpPr>
        <p:spPr>
          <a:xfrm>
            <a:off x="318515" y="1405198"/>
            <a:ext cx="2498768" cy="4777326"/>
          </a:xfrm>
          <a:prstGeom prst="rect">
            <a:avLst/>
          </a:prstGeom>
          <a:noFill/>
          <a:ln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750DAC7-E8DB-4E0A-804E-6CA3AFF25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CCA20C0-18B9-482F-808B-3E7819AFAA5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8448C8E-D235-4FA4-85E8-1770E1981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3D1332D-015B-4BA2-AF8C-BA8D2EF6CFA7}"/>
              </a:ext>
            </a:extLst>
          </p:cNvPr>
          <p:cNvSpPr txBox="1"/>
          <p:nvPr/>
        </p:nvSpPr>
        <p:spPr>
          <a:xfrm>
            <a:off x="181334" y="635613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8/22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131884-7F35-47E6-BBD0-52A8E4AF53D5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391E93-42E6-49B7-BD9E-9272B68B2C7E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분석 과정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데이터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전처리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 과정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C86834-3FA4-49A7-9BF4-62AE8876A101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70FA71-F56A-4A4C-B126-EE4E980789AD}"/>
              </a:ext>
            </a:extLst>
          </p:cNvPr>
          <p:cNvSpPr/>
          <p:nvPr/>
        </p:nvSpPr>
        <p:spPr>
          <a:xfrm>
            <a:off x="434477" y="1187047"/>
            <a:ext cx="2241951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2F85A1-A4DD-4FE7-91AE-959C82A23A7F}"/>
              </a:ext>
            </a:extLst>
          </p:cNvPr>
          <p:cNvSpPr txBox="1"/>
          <p:nvPr/>
        </p:nvSpPr>
        <p:spPr>
          <a:xfrm>
            <a:off x="522030" y="1175836"/>
            <a:ext cx="205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범위형 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AA7436-0A01-4BD9-BEFE-E3D5BB631131}"/>
              </a:ext>
            </a:extLst>
          </p:cNvPr>
          <p:cNvSpPr txBox="1"/>
          <p:nvPr/>
        </p:nvSpPr>
        <p:spPr>
          <a:xfrm>
            <a:off x="545502" y="1488637"/>
            <a:ext cx="23874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어린이 생활반경을 반영</a:t>
            </a:r>
            <a:endParaRPr lang="en-US" altLang="ko-KR" sz="1400" b="1" dirty="0"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어린이집 유치원에서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300m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초등학교에서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300m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학원에서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300m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스포츠 시설에서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300m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버스 정류장에서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300m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A69F1B-CFD1-48F6-BC03-D436EE51417A}"/>
              </a:ext>
            </a:extLst>
          </p:cNvPr>
          <p:cNvSpPr txBox="1"/>
          <p:nvPr/>
        </p:nvSpPr>
        <p:spPr>
          <a:xfrm>
            <a:off x="545501" y="3604062"/>
            <a:ext cx="23874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영향범위 반영</a:t>
            </a:r>
            <a:endParaRPr lang="en-US" altLang="ko-KR" sz="1400" b="1" dirty="0"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어린이 보호구역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100m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교통 단속 카메라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100m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855200-699B-4145-852C-913829AB2B33}"/>
              </a:ext>
            </a:extLst>
          </p:cNvPr>
          <p:cNvSpPr/>
          <p:nvPr/>
        </p:nvSpPr>
        <p:spPr>
          <a:xfrm>
            <a:off x="3100994" y="1187047"/>
            <a:ext cx="2241951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D13805-D450-48AF-B5B4-6062CAD5F37A}"/>
              </a:ext>
            </a:extLst>
          </p:cNvPr>
          <p:cNvSpPr txBox="1"/>
          <p:nvPr/>
        </p:nvSpPr>
        <p:spPr>
          <a:xfrm>
            <a:off x="3188547" y="1175836"/>
            <a:ext cx="205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밀도형 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FDD809-448E-40F8-A045-1996836124BC}"/>
              </a:ext>
            </a:extLst>
          </p:cNvPr>
          <p:cNvSpPr txBox="1"/>
          <p:nvPr/>
        </p:nvSpPr>
        <p:spPr>
          <a:xfrm>
            <a:off x="3216254" y="3604062"/>
            <a:ext cx="22355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밀도 반영 </a:t>
            </a:r>
            <a:r>
              <a:rPr lang="en-US" altLang="ko-KR" sz="1400" b="1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b="1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추가 가공된 자료</a:t>
            </a:r>
            <a:r>
              <a:rPr lang="en-US" altLang="ko-KR" sz="1400" b="1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CCTV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개수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Count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도로 위계 변화 지점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Count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횡단보도 수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Count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신호등 수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Count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과속방지턱 수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Count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인도 수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Count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주정차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단속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Count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교차로 개수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Count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2A1B08-9EAF-47A6-94BE-D2CDFFCC20E5}"/>
              </a:ext>
            </a:extLst>
          </p:cNvPr>
          <p:cNvSpPr txBox="1"/>
          <p:nvPr/>
        </p:nvSpPr>
        <p:spPr>
          <a:xfrm>
            <a:off x="5875534" y="3597751"/>
            <a:ext cx="21543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유무 반영</a:t>
            </a:r>
            <a:endParaRPr lang="en-US" altLang="ko-KR" sz="1400" b="1" dirty="0"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제한속도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30km/h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도로 유무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0B1B0F-705C-4B81-A8A8-30A61CD436B3}"/>
              </a:ext>
            </a:extLst>
          </p:cNvPr>
          <p:cNvSpPr txBox="1"/>
          <p:nvPr/>
        </p:nvSpPr>
        <p:spPr>
          <a:xfrm>
            <a:off x="3216254" y="1457053"/>
            <a:ext cx="212669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밀도 반영 </a:t>
            </a:r>
            <a:r>
              <a:rPr lang="en-US" altLang="ko-KR" sz="1400" b="1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b="1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제공된 데이터</a:t>
            </a:r>
            <a:r>
              <a:rPr lang="en-US" altLang="ko-KR" sz="1400" b="1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총 인구수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유소년 인구수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유동 인구수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어린이 교통사고 건수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건물의 밀도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면적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9644FA-19AF-4F2E-B6C1-8E7B01FF3A4F}"/>
              </a:ext>
            </a:extLst>
          </p:cNvPr>
          <p:cNvSpPr/>
          <p:nvPr/>
        </p:nvSpPr>
        <p:spPr>
          <a:xfrm>
            <a:off x="5764436" y="1187047"/>
            <a:ext cx="2241951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4F45A4-3ACE-41DD-8DF6-F74168C56B49}"/>
              </a:ext>
            </a:extLst>
          </p:cNvPr>
          <p:cNvSpPr txBox="1"/>
          <p:nvPr/>
        </p:nvSpPr>
        <p:spPr>
          <a:xfrm>
            <a:off x="5851989" y="1175836"/>
            <a:ext cx="205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링크형 데이터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559C62-5922-4DF3-B9E0-85455666125E}"/>
              </a:ext>
            </a:extLst>
          </p:cNvPr>
          <p:cNvSpPr txBox="1"/>
          <p:nvPr/>
        </p:nvSpPr>
        <p:spPr>
          <a:xfrm>
            <a:off x="5875534" y="1457053"/>
            <a:ext cx="141563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교통량 반영</a:t>
            </a:r>
            <a:endParaRPr lang="en-US" altLang="ko-KR" sz="1400" b="1" dirty="0"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모든 차량 교통량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화물차 교통량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정체 시간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정체 빈도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6F5CB911-50AB-48A5-AC76-C5C560A63D18}"/>
              </a:ext>
            </a:extLst>
          </p:cNvPr>
          <p:cNvSpPr/>
          <p:nvPr/>
        </p:nvSpPr>
        <p:spPr>
          <a:xfrm>
            <a:off x="8350312" y="3251233"/>
            <a:ext cx="683065" cy="525369"/>
          </a:xfrm>
          <a:prstGeom prst="rightArrow">
            <a:avLst/>
          </a:prstGeom>
          <a:solidFill>
            <a:srgbClr val="85E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E05A0F-4AEB-4A02-BB5E-CC7780AFCF0E}"/>
              </a:ext>
            </a:extLst>
          </p:cNvPr>
          <p:cNvSpPr/>
          <p:nvPr/>
        </p:nvSpPr>
        <p:spPr>
          <a:xfrm>
            <a:off x="9220336" y="2763201"/>
            <a:ext cx="1880139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56143C-F8C7-4A6D-A1ED-2C492C12DFD9}"/>
              </a:ext>
            </a:extLst>
          </p:cNvPr>
          <p:cNvSpPr txBox="1"/>
          <p:nvPr/>
        </p:nvSpPr>
        <p:spPr>
          <a:xfrm>
            <a:off x="9302001" y="2751990"/>
            <a:ext cx="1716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모든 변수 정규화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10A442-D738-44A1-8704-50C6B8D0788F}"/>
                  </a:ext>
                </a:extLst>
              </p:cNvPr>
              <p:cNvSpPr txBox="1"/>
              <p:nvPr/>
            </p:nvSpPr>
            <p:spPr>
              <a:xfrm>
                <a:off x="9133967" y="3258298"/>
                <a:ext cx="2088649" cy="521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10A442-D738-44A1-8704-50C6B8D07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967" y="3258298"/>
                <a:ext cx="2088649" cy="521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26E2B44C-84CC-4955-A186-1B0D44FD0988}"/>
              </a:ext>
            </a:extLst>
          </p:cNvPr>
          <p:cNvSpPr txBox="1"/>
          <p:nvPr/>
        </p:nvSpPr>
        <p:spPr>
          <a:xfrm>
            <a:off x="8369160" y="4453710"/>
            <a:ext cx="3618264" cy="1677382"/>
          </a:xfrm>
          <a:prstGeom prst="rect">
            <a:avLst/>
          </a:prstGeom>
          <a:solidFill>
            <a:srgbClr val="FFFFC8"/>
          </a:solidFill>
        </p:spPr>
        <p:txBody>
          <a:bodyPr wrap="square">
            <a:spAutoFit/>
          </a:bodyPr>
          <a:lstStyle/>
          <a:p>
            <a:r>
              <a:rPr lang="en-US" altLang="ko-KR" sz="1300" i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※ </a:t>
            </a:r>
            <a:r>
              <a:rPr lang="ko-KR" altLang="en-US" sz="1300" i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정규화가 필요한 이유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변수들이 가지는 </a:t>
            </a:r>
            <a:r>
              <a:rPr lang="ko-KR" altLang="en-US" sz="1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공선성을 제거</a:t>
            </a: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하기 위해</a:t>
            </a:r>
            <a:endParaRPr lang="en-US" altLang="ko-KR" sz="1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변수들이 가지는 단위를 제거하여 변수나 모델간 </a:t>
            </a:r>
            <a:r>
              <a:rPr lang="ko-KR" altLang="en-US" sz="1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비교 용이</a:t>
            </a:r>
            <a:endParaRPr lang="en-US" altLang="ko-KR" sz="1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Lasso</a:t>
            </a: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Ridge</a:t>
            </a: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ElasticNet</a:t>
            </a: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모델을 </a:t>
            </a:r>
            <a:r>
              <a:rPr lang="ko-KR" altLang="en-US" sz="10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적용할때</a:t>
            </a: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정규화를 함으로써 </a:t>
            </a:r>
            <a:r>
              <a:rPr lang="en-US" altLang="ko-KR" sz="1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skewed</a:t>
            </a:r>
            <a:r>
              <a:rPr lang="ko-KR" altLang="en-US" sz="1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된 결과를 예방</a:t>
            </a:r>
            <a:endParaRPr lang="en-US" altLang="ko-KR" sz="1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각각의 변수가 </a:t>
            </a:r>
            <a:r>
              <a:rPr lang="ko-KR" altLang="en-US" sz="10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Y에</a:t>
            </a: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끼치는 </a:t>
            </a:r>
            <a:r>
              <a:rPr lang="ko-KR" altLang="en-US" sz="1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변수의 중요도</a:t>
            </a: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비교할 수 있음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8FA36AC-34D4-4CBB-A170-CC43B80F1480}"/>
              </a:ext>
            </a:extLst>
          </p:cNvPr>
          <p:cNvSpPr/>
          <p:nvPr/>
        </p:nvSpPr>
        <p:spPr>
          <a:xfrm>
            <a:off x="818937" y="5327085"/>
            <a:ext cx="1371600" cy="768148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7C4F1E4-BF8D-4D35-BC07-F2AAE3D05209}"/>
              </a:ext>
            </a:extLst>
          </p:cNvPr>
          <p:cNvSpPr/>
          <p:nvPr/>
        </p:nvSpPr>
        <p:spPr>
          <a:xfrm>
            <a:off x="822066" y="2703015"/>
            <a:ext cx="1371600" cy="768148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B81036F-46BC-435E-9B60-F3F7034DCD61}"/>
              </a:ext>
            </a:extLst>
          </p:cNvPr>
          <p:cNvSpPr/>
          <p:nvPr/>
        </p:nvSpPr>
        <p:spPr>
          <a:xfrm>
            <a:off x="3547944" y="2703015"/>
            <a:ext cx="1371600" cy="768148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6A44361-3BC3-469E-BB74-F8F927C2A02B}"/>
              </a:ext>
            </a:extLst>
          </p:cNvPr>
          <p:cNvSpPr/>
          <p:nvPr/>
        </p:nvSpPr>
        <p:spPr>
          <a:xfrm>
            <a:off x="3581561" y="5327085"/>
            <a:ext cx="1371600" cy="768148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8560C88-8E66-4286-AA3E-12DD8DB81401}"/>
              </a:ext>
            </a:extLst>
          </p:cNvPr>
          <p:cNvSpPr/>
          <p:nvPr/>
        </p:nvSpPr>
        <p:spPr>
          <a:xfrm>
            <a:off x="6143019" y="2703015"/>
            <a:ext cx="1371600" cy="768148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A9F059A0-A4C2-46C2-8CD4-B28AB5266490}"/>
              </a:ext>
            </a:extLst>
          </p:cNvPr>
          <p:cNvSpPr/>
          <p:nvPr/>
        </p:nvSpPr>
        <p:spPr>
          <a:xfrm>
            <a:off x="6143019" y="5327085"/>
            <a:ext cx="1371600" cy="768148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658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64BA291E-5BC5-4CF9-80C8-42A732685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0" y="1514788"/>
            <a:ext cx="1800670" cy="421871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750DAC7-E8DB-4E0A-804E-6CA3AFF25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CCA20C0-18B9-482F-808B-3E7819AFAA5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8448C8E-D235-4FA4-85E8-1770E1981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3D1332D-015B-4BA2-AF8C-BA8D2EF6CFA7}"/>
              </a:ext>
            </a:extLst>
          </p:cNvPr>
          <p:cNvSpPr txBox="1"/>
          <p:nvPr/>
        </p:nvSpPr>
        <p:spPr>
          <a:xfrm>
            <a:off x="181334" y="635613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9/22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131884-7F35-47E6-BBD0-52A8E4AF53D5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391E93-42E6-49B7-BD9E-9272B68B2C7E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분석 과정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변수 선택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C86834-3FA4-49A7-9BF4-62AE8876A101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84C290-984D-4694-BB57-2DFA278FB307}"/>
              </a:ext>
            </a:extLst>
          </p:cNvPr>
          <p:cNvSpPr/>
          <p:nvPr/>
        </p:nvSpPr>
        <p:spPr>
          <a:xfrm>
            <a:off x="706271" y="5890438"/>
            <a:ext cx="4300914" cy="832984"/>
          </a:xfrm>
          <a:prstGeom prst="rect">
            <a:avLst/>
          </a:prstGeom>
          <a:solidFill>
            <a:srgbClr val="FF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VIF</a:t>
            </a:r>
            <a:r>
              <a:rPr lang="ko-KR" altLang="en-US" sz="11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란</a:t>
            </a:r>
            <a:r>
              <a:rPr lang="en-US" altLang="ko-KR" sz="11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?</a:t>
            </a:r>
          </a:p>
          <a:p>
            <a:pPr algn="ctr"/>
            <a:r>
              <a:rPr lang="en-US" altLang="ko-KR" sz="8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Variance inflation facto</a:t>
            </a:r>
            <a:r>
              <a:rPr lang="ko-KR" altLang="en-US" sz="8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약자로 </a:t>
            </a:r>
            <a:r>
              <a:rPr lang="ko-KR" altLang="en-US" sz="800" b="1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변수간의</a:t>
            </a:r>
            <a:r>
              <a:rPr lang="ko-KR" altLang="en-US" sz="8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중복 정도</a:t>
            </a:r>
            <a:r>
              <a:rPr lang="ko-KR" altLang="en-US" sz="8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나타내는 값</a:t>
            </a:r>
            <a:r>
              <a:rPr lang="en-US" altLang="ko-KR" sz="8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ko-KR" altLang="en-US" sz="8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모델 설명력의 손실을 최대한 줄이면서 어떤 변수를 제거할지 결정하는데 도움을 주는 지표</a:t>
            </a:r>
            <a:r>
              <a:rPr lang="en-US" altLang="ko-KR" sz="8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algn="ctr"/>
            <a:r>
              <a:rPr lang="ko-KR" altLang="en-US" sz="8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보통 </a:t>
            </a:r>
            <a:r>
              <a:rPr lang="en-US" altLang="ko-KR" sz="8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7.5</a:t>
            </a:r>
            <a:r>
              <a:rPr lang="ko-KR" altLang="en-US" sz="8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이상</a:t>
            </a:r>
            <a:r>
              <a:rPr lang="ko-KR" altLang="en-US" sz="8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이면</a:t>
            </a:r>
            <a:r>
              <a:rPr lang="en-US" altLang="ko-KR" sz="8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8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회귀 분석에서 사용된 모형의 일부 예측 변수가 다른 예측 변수와 상관 정도가 높아</a:t>
            </a:r>
            <a:r>
              <a:rPr lang="en-US" altLang="ko-KR" sz="8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8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분석 시 부정적인 영향을 미치는 것으로 간주한다</a:t>
            </a:r>
            <a:r>
              <a:rPr lang="en-US" altLang="ko-KR" sz="8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3158A77-3453-47B9-860C-6B7C0A2DDFD8}"/>
              </a:ext>
            </a:extLst>
          </p:cNvPr>
          <p:cNvSpPr/>
          <p:nvPr/>
        </p:nvSpPr>
        <p:spPr>
          <a:xfrm>
            <a:off x="405063" y="1405198"/>
            <a:ext cx="1903804" cy="4345142"/>
          </a:xfrm>
          <a:prstGeom prst="rect">
            <a:avLst/>
          </a:prstGeom>
          <a:noFill/>
          <a:ln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523984-34E1-41B5-B07E-967012FE6748}"/>
              </a:ext>
            </a:extLst>
          </p:cNvPr>
          <p:cNvSpPr/>
          <p:nvPr/>
        </p:nvSpPr>
        <p:spPr>
          <a:xfrm>
            <a:off x="848050" y="1187047"/>
            <a:ext cx="1053853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E2D470-CC9C-4B6F-88E5-751870A89954}"/>
              </a:ext>
            </a:extLst>
          </p:cNvPr>
          <p:cNvSpPr txBox="1"/>
          <p:nvPr/>
        </p:nvSpPr>
        <p:spPr>
          <a:xfrm>
            <a:off x="848050" y="1175836"/>
            <a:ext cx="1053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VIF</a:t>
            </a:r>
            <a:endParaRPr lang="ko-KR" altLang="en-US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2BECB5B-D62C-402B-AF27-434E8267D66D}"/>
              </a:ext>
            </a:extLst>
          </p:cNvPr>
          <p:cNvSpPr/>
          <p:nvPr/>
        </p:nvSpPr>
        <p:spPr>
          <a:xfrm>
            <a:off x="529265" y="1827400"/>
            <a:ext cx="1628129" cy="3287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75C09D1-C4FC-42AF-8850-6EE65233A821}"/>
              </a:ext>
            </a:extLst>
          </p:cNvPr>
          <p:cNvSpPr/>
          <p:nvPr/>
        </p:nvSpPr>
        <p:spPr>
          <a:xfrm>
            <a:off x="529265" y="4718163"/>
            <a:ext cx="1628129" cy="3287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65AD177-CE70-4608-879F-7770BFF19170}"/>
              </a:ext>
            </a:extLst>
          </p:cNvPr>
          <p:cNvSpPr/>
          <p:nvPr/>
        </p:nvSpPr>
        <p:spPr>
          <a:xfrm>
            <a:off x="529265" y="5045614"/>
            <a:ext cx="1628129" cy="32871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0CF9A8-59CE-4D30-869A-DEB86AFEBF5B}"/>
              </a:ext>
            </a:extLst>
          </p:cNvPr>
          <p:cNvSpPr/>
          <p:nvPr/>
        </p:nvSpPr>
        <p:spPr>
          <a:xfrm>
            <a:off x="529265" y="3914914"/>
            <a:ext cx="1628129" cy="5128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6A0579E-44EB-4F89-92E9-9C9F2495CDC2}"/>
              </a:ext>
            </a:extLst>
          </p:cNvPr>
          <p:cNvGrpSpPr/>
          <p:nvPr/>
        </p:nvGrpSpPr>
        <p:grpSpPr>
          <a:xfrm>
            <a:off x="5099484" y="5917945"/>
            <a:ext cx="3389685" cy="805477"/>
            <a:chOff x="9131300" y="2892590"/>
            <a:chExt cx="2498077" cy="1234403"/>
          </a:xfrm>
          <a:solidFill>
            <a:srgbClr val="FFFFC8"/>
          </a:solidFill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330233E-D798-42D7-A40A-ABDA59A4FF59}"/>
                </a:ext>
              </a:extLst>
            </p:cNvPr>
            <p:cNvSpPr/>
            <p:nvPr/>
          </p:nvSpPr>
          <p:spPr>
            <a:xfrm>
              <a:off x="9131300" y="2892590"/>
              <a:ext cx="2498077" cy="12344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100" b="1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상관관계란</a:t>
              </a:r>
              <a:r>
                <a:rPr lang="en-US" altLang="ko-KR" sz="1100" b="1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?</a:t>
              </a:r>
            </a:p>
            <a:p>
              <a:pPr algn="ctr"/>
              <a:r>
                <a:rPr lang="ko-KR" altLang="en-US" sz="800" dirty="0" err="1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변수들간의</a:t>
              </a:r>
              <a:r>
                <a:rPr lang="ko-KR" altLang="en-US" sz="800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관계를 나타내는 것으로 </a:t>
              </a:r>
              <a:r>
                <a:rPr lang="en-US" altLang="ko-KR" sz="800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</a:t>
              </a:r>
              <a:r>
                <a:rPr lang="ko-KR" altLang="en-US" sz="800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에 가까울수록 무관</a:t>
              </a:r>
              <a:r>
                <a:rPr lang="en-US" altLang="ko-KR" sz="800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</a:t>
              </a:r>
              <a:r>
                <a:rPr lang="ko-KR" altLang="en-US" sz="800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랜덤</a:t>
              </a:r>
              <a:r>
                <a:rPr lang="en-US" altLang="ko-KR" sz="800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)</a:t>
              </a:r>
              <a:r>
                <a:rPr lang="ko-KR" altLang="en-US" sz="800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하고 </a:t>
              </a:r>
              <a:r>
                <a:rPr lang="en-US" altLang="ko-KR" sz="800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</a:t>
              </a:r>
              <a:r>
                <a:rPr lang="ko-KR" altLang="en-US" sz="800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에 가까울수록 양의 상관관계가 매우 높고</a:t>
              </a:r>
              <a:r>
                <a:rPr lang="en-US" altLang="ko-KR" sz="800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-1</a:t>
              </a:r>
              <a:r>
                <a:rPr lang="ko-KR" altLang="en-US" sz="800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에 가까울수록 음의 상관관계가 높다</a:t>
              </a:r>
              <a:r>
                <a:rPr lang="en-US" altLang="ko-KR" sz="800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.</a:t>
              </a:r>
            </a:p>
            <a:p>
              <a:pPr algn="ctr"/>
              <a:endParaRPr lang="en-US" altLang="ko-KR" sz="8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endParaRPr lang="en-US" altLang="ko-KR" sz="8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endParaRPr lang="en-US" altLang="ko-KR" sz="8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EF8D28-5156-49C7-8E73-36509C1B73EB}"/>
                    </a:ext>
                  </a:extLst>
                </p:cNvPr>
                <p:cNvSpPr txBox="1"/>
                <p:nvPr/>
              </p:nvSpPr>
              <p:spPr>
                <a:xfrm>
                  <a:off x="10081108" y="3702636"/>
                  <a:ext cx="598461" cy="319238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800" b="1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ko-KR" altLang="en-US" sz="800" b="1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ko-KR" altLang="en-US" sz="800" b="1" i="1" dirty="0" smtClea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ko-KR" altLang="en-US" sz="800" b="1" i="1" dirty="0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ko-KR" altLang="en-US" sz="800" b="1" i="1" dirty="0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</a:rPr>
                                  <m:t>𝒄𝒐𝒗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ko-KR" altLang="en-US" sz="800" b="1" i="1" dirty="0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800" b="1" i="1" dirty="0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ko-KR" altLang="en-US" sz="800" b="1" i="0" dirty="0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ko-KR" altLang="en-US" sz="800" b="1" i="1" dirty="0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ko-KR" altLang="en-US" sz="800" b="1" i="1" dirty="0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800" b="1" i="1" dirty="0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ko-KR" altLang="en-US" sz="800" b="1" i="1" dirty="0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sub>
                            </m:sSub>
                            <m:r>
                              <a:rPr lang="ko-KR" altLang="en-US" sz="800" b="1" i="0" dirty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ko-KR" altLang="en-US" sz="800" b="1" i="1" dirty="0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800" b="1" i="1" dirty="0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ko-KR" altLang="en-US" sz="800" b="1" i="1" dirty="0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800" b="1" dirty="0">
                    <a:solidFill>
                      <a:srgbClr val="595959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EF8D28-5156-49C7-8E73-36509C1B7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1108" y="3702636"/>
                  <a:ext cx="598461" cy="319238"/>
                </a:xfrm>
                <a:prstGeom prst="rect">
                  <a:avLst/>
                </a:prstGeom>
                <a:blipFill>
                  <a:blip r:embed="rId6"/>
                  <a:stretch>
                    <a:fillRect b="-3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74610BA-CE88-4494-B649-3A2E530A8BBA}"/>
              </a:ext>
            </a:extLst>
          </p:cNvPr>
          <p:cNvGrpSpPr/>
          <p:nvPr/>
        </p:nvGrpSpPr>
        <p:grpSpPr>
          <a:xfrm>
            <a:off x="2518493" y="1175836"/>
            <a:ext cx="3389686" cy="4565767"/>
            <a:chOff x="2808047" y="1175836"/>
            <a:chExt cx="3389686" cy="456576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A80CF92-BBF1-4030-A037-5954B5BFEFE4}"/>
                </a:ext>
              </a:extLst>
            </p:cNvPr>
            <p:cNvSpPr/>
            <p:nvPr/>
          </p:nvSpPr>
          <p:spPr>
            <a:xfrm>
              <a:off x="2808047" y="1405198"/>
              <a:ext cx="3389686" cy="4336405"/>
            </a:xfrm>
            <a:prstGeom prst="rect">
              <a:avLst/>
            </a:prstGeom>
            <a:noFill/>
            <a:ln>
              <a:solidFill>
                <a:srgbClr val="36D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02BC40-3BF2-45BF-8A3D-3A866AAB2334}"/>
                </a:ext>
              </a:extLst>
            </p:cNvPr>
            <p:cNvSpPr/>
            <p:nvPr/>
          </p:nvSpPr>
          <p:spPr>
            <a:xfrm>
              <a:off x="3105387" y="1187047"/>
              <a:ext cx="2681223" cy="317904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38C337-A52B-4354-BF66-B7EAD4FC51B0}"/>
                </a:ext>
              </a:extLst>
            </p:cNvPr>
            <p:cNvSpPr txBox="1"/>
            <p:nvPr/>
          </p:nvSpPr>
          <p:spPr>
            <a:xfrm>
              <a:off x="3192939" y="1175836"/>
              <a:ext cx="2532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rPr>
                <a:t>데이터 간의 상관관계</a:t>
              </a: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2526676-4EFE-46AC-BADB-0A1D483C0527}"/>
                </a:ext>
              </a:extLst>
            </p:cNvPr>
            <p:cNvGrpSpPr/>
            <p:nvPr/>
          </p:nvGrpSpPr>
          <p:grpSpPr>
            <a:xfrm>
              <a:off x="3254554" y="1842456"/>
              <a:ext cx="956999" cy="1141357"/>
              <a:chOff x="3254554" y="1842456"/>
              <a:chExt cx="816827" cy="1141357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9C5289D-5D70-43C5-9CAC-0D563C55B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54554" y="1842456"/>
                <a:ext cx="816827" cy="1141357"/>
              </a:xfrm>
              <a:prstGeom prst="rect">
                <a:avLst/>
              </a:prstGeom>
            </p:spPr>
          </p:pic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AFAD0ED9-A870-4582-A2DA-3E07F0A01421}"/>
                  </a:ext>
                </a:extLst>
              </p:cNvPr>
              <p:cNvSpPr/>
              <p:nvPr/>
            </p:nvSpPr>
            <p:spPr>
              <a:xfrm>
                <a:off x="3273363" y="2271640"/>
                <a:ext cx="326122" cy="199463"/>
              </a:xfrm>
              <a:prstGeom prst="roundRect">
                <a:avLst/>
              </a:prstGeom>
              <a:noFill/>
              <a:ln w="25400">
                <a:solidFill>
                  <a:srgbClr val="85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08241A2-9495-441E-85FB-BE8CCD3D13D3}"/>
                </a:ext>
              </a:extLst>
            </p:cNvPr>
            <p:cNvGrpSpPr/>
            <p:nvPr/>
          </p:nvGrpSpPr>
          <p:grpSpPr>
            <a:xfrm>
              <a:off x="2861122" y="3513918"/>
              <a:ext cx="1529862" cy="1777750"/>
              <a:chOff x="2983240" y="3513918"/>
              <a:chExt cx="1339356" cy="177775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C748883-7807-41C2-8897-AF7DE4C82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83240" y="3513918"/>
                <a:ext cx="1339356" cy="1777750"/>
              </a:xfrm>
              <a:prstGeom prst="rect">
                <a:avLst/>
              </a:prstGeom>
            </p:spPr>
          </p:pic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53A7DEFC-E732-4E3C-AD2C-40698F7A99CF}"/>
                  </a:ext>
                </a:extLst>
              </p:cNvPr>
              <p:cNvSpPr/>
              <p:nvPr/>
            </p:nvSpPr>
            <p:spPr>
              <a:xfrm>
                <a:off x="2991786" y="3899872"/>
                <a:ext cx="633667" cy="199463"/>
              </a:xfrm>
              <a:prstGeom prst="roundRect">
                <a:avLst/>
              </a:prstGeom>
              <a:noFill/>
              <a:ln w="25400">
                <a:solidFill>
                  <a:srgbClr val="85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8D9D502-761A-4604-BF0A-5FD7D1E5C978}"/>
                </a:ext>
              </a:extLst>
            </p:cNvPr>
            <p:cNvGrpSpPr/>
            <p:nvPr/>
          </p:nvGrpSpPr>
          <p:grpSpPr>
            <a:xfrm>
              <a:off x="4385857" y="3419203"/>
              <a:ext cx="1771103" cy="2026773"/>
              <a:chOff x="4517889" y="3419203"/>
              <a:chExt cx="1555575" cy="2026773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25D4FCC-CCF7-418E-A878-A84BFE9F5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7889" y="3419203"/>
                <a:ext cx="1555575" cy="2026773"/>
              </a:xfrm>
              <a:prstGeom prst="rect">
                <a:avLst/>
              </a:prstGeom>
            </p:spPr>
          </p:pic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5190111E-E264-4960-AC7F-1765019CC100}"/>
                  </a:ext>
                </a:extLst>
              </p:cNvPr>
              <p:cNvSpPr/>
              <p:nvPr/>
            </p:nvSpPr>
            <p:spPr>
              <a:xfrm>
                <a:off x="4759191" y="3473004"/>
                <a:ext cx="392364" cy="199463"/>
              </a:xfrm>
              <a:prstGeom prst="roundRect">
                <a:avLst/>
              </a:prstGeom>
              <a:noFill/>
              <a:ln w="25400">
                <a:solidFill>
                  <a:srgbClr val="85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21786E9B-E15A-47E2-838F-9EA4CE931230}"/>
                  </a:ext>
                </a:extLst>
              </p:cNvPr>
              <p:cNvSpPr/>
              <p:nvPr/>
            </p:nvSpPr>
            <p:spPr>
              <a:xfrm>
                <a:off x="4759191" y="4402793"/>
                <a:ext cx="392364" cy="199463"/>
              </a:xfrm>
              <a:prstGeom prst="roundRect">
                <a:avLst/>
              </a:prstGeom>
              <a:noFill/>
              <a:ln w="25400">
                <a:solidFill>
                  <a:srgbClr val="85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BC93A820-88B0-41B0-BC19-246658CA858C}"/>
                </a:ext>
              </a:extLst>
            </p:cNvPr>
            <p:cNvGrpSpPr/>
            <p:nvPr/>
          </p:nvGrpSpPr>
          <p:grpSpPr>
            <a:xfrm>
              <a:off x="4701431" y="1842455"/>
              <a:ext cx="1137105" cy="1141357"/>
              <a:chOff x="4768395" y="1842455"/>
              <a:chExt cx="956999" cy="1141357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9CE49F01-C69B-466D-BFC4-3A3314A3C9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68395" y="1842455"/>
                <a:ext cx="956999" cy="1141357"/>
              </a:xfrm>
              <a:prstGeom prst="rect">
                <a:avLst/>
              </a:prstGeom>
            </p:spPr>
          </p:pic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E30E9E22-21D0-4E0B-8454-D448CD7D2CC4}"/>
                  </a:ext>
                </a:extLst>
              </p:cNvPr>
              <p:cNvSpPr/>
              <p:nvPr/>
            </p:nvSpPr>
            <p:spPr>
              <a:xfrm>
                <a:off x="4831126" y="1943962"/>
                <a:ext cx="399280" cy="199463"/>
              </a:xfrm>
              <a:prstGeom prst="roundRect">
                <a:avLst/>
              </a:prstGeom>
              <a:noFill/>
              <a:ln w="25400">
                <a:solidFill>
                  <a:srgbClr val="85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AB3DBB60-7540-4EA1-82B1-C522F3CC5722}"/>
              </a:ext>
            </a:extLst>
          </p:cNvPr>
          <p:cNvSpPr/>
          <p:nvPr/>
        </p:nvSpPr>
        <p:spPr>
          <a:xfrm>
            <a:off x="6023126" y="3251233"/>
            <a:ext cx="683065" cy="525369"/>
          </a:xfrm>
          <a:prstGeom prst="rightArrow">
            <a:avLst/>
          </a:prstGeom>
          <a:solidFill>
            <a:srgbClr val="85E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3E87ED2-6BBE-4111-87A8-65A93C76CE68}"/>
              </a:ext>
            </a:extLst>
          </p:cNvPr>
          <p:cNvGrpSpPr/>
          <p:nvPr/>
        </p:nvGrpSpPr>
        <p:grpSpPr>
          <a:xfrm>
            <a:off x="6821138" y="1175836"/>
            <a:ext cx="5041192" cy="4574504"/>
            <a:chOff x="6821138" y="1175836"/>
            <a:chExt cx="5041192" cy="4574504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4C6FAFB-C386-4F01-B137-7D2A842C0EF0}"/>
                </a:ext>
              </a:extLst>
            </p:cNvPr>
            <p:cNvGrpSpPr/>
            <p:nvPr/>
          </p:nvGrpSpPr>
          <p:grpSpPr>
            <a:xfrm>
              <a:off x="6821138" y="1175836"/>
              <a:ext cx="5041192" cy="4574504"/>
              <a:chOff x="7256164" y="1175836"/>
              <a:chExt cx="4831470" cy="4574504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C7129B9-7DEA-4487-86C8-D71792E254B9}"/>
                  </a:ext>
                </a:extLst>
              </p:cNvPr>
              <p:cNvSpPr/>
              <p:nvPr/>
            </p:nvSpPr>
            <p:spPr>
              <a:xfrm>
                <a:off x="7256164" y="1405198"/>
                <a:ext cx="4831470" cy="4345142"/>
              </a:xfrm>
              <a:prstGeom prst="rect">
                <a:avLst/>
              </a:prstGeom>
              <a:noFill/>
              <a:ln>
                <a:solidFill>
                  <a:srgbClr val="36D2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CF0E5533-DA4B-4458-A74F-4B8B29DFF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46977" y="1795989"/>
                <a:ext cx="1779537" cy="3104305"/>
              </a:xfrm>
              <a:prstGeom prst="rect">
                <a:avLst/>
              </a:prstGeom>
            </p:spPr>
          </p:pic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6A14B0A-7194-4698-8A9B-2D2F69271182}"/>
                  </a:ext>
                </a:extLst>
              </p:cNvPr>
              <p:cNvSpPr/>
              <p:nvPr/>
            </p:nvSpPr>
            <p:spPr>
              <a:xfrm>
                <a:off x="7510395" y="1187047"/>
                <a:ext cx="2681223" cy="317904"/>
              </a:xfrm>
              <a:prstGeom prst="rect">
                <a:avLst/>
              </a:prstGeom>
              <a:solidFill>
                <a:srgbClr val="64DE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78FEA2-031B-49A0-A48A-5322670C6BF1}"/>
                  </a:ext>
                </a:extLst>
              </p:cNvPr>
              <p:cNvSpPr txBox="1"/>
              <p:nvPr/>
            </p:nvSpPr>
            <p:spPr>
              <a:xfrm>
                <a:off x="7597947" y="1175836"/>
                <a:ext cx="25324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변수 선택 후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VIF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와 상관관계</a:t>
                </a:r>
              </a:p>
            </p:txBody>
          </p:sp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54CB5B4-48E3-4787-A837-9D90FE131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266"/>
            <a:stretch/>
          </p:blipFill>
          <p:spPr>
            <a:xfrm>
              <a:off x="8772675" y="1842455"/>
              <a:ext cx="2922272" cy="34746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459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336BFF6F-574C-4CAB-B741-94E6BEC5A627}"/>
              </a:ext>
            </a:extLst>
          </p:cNvPr>
          <p:cNvSpPr/>
          <p:nvPr/>
        </p:nvSpPr>
        <p:spPr>
          <a:xfrm>
            <a:off x="412689" y="1405198"/>
            <a:ext cx="8161557" cy="4861025"/>
          </a:xfrm>
          <a:prstGeom prst="rect">
            <a:avLst/>
          </a:prstGeom>
          <a:noFill/>
          <a:ln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52D64A-CB08-4825-9637-349DCDA73C53}"/>
              </a:ext>
            </a:extLst>
          </p:cNvPr>
          <p:cNvSpPr/>
          <p:nvPr/>
        </p:nvSpPr>
        <p:spPr>
          <a:xfrm>
            <a:off x="9282227" y="1405198"/>
            <a:ext cx="2743200" cy="4861025"/>
          </a:xfrm>
          <a:prstGeom prst="rect">
            <a:avLst/>
          </a:prstGeom>
          <a:noFill/>
          <a:ln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750DAC7-E8DB-4E0A-804E-6CA3AFF25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CCA20C0-18B9-482F-808B-3E7819AFAA5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8448C8E-D235-4FA4-85E8-1770E1981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3D1332D-015B-4BA2-AF8C-BA8D2EF6CFA7}"/>
              </a:ext>
            </a:extLst>
          </p:cNvPr>
          <p:cNvSpPr txBox="1"/>
          <p:nvPr/>
        </p:nvSpPr>
        <p:spPr>
          <a:xfrm>
            <a:off x="181334" y="6356137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10/22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131884-7F35-47E6-BBD0-52A8E4AF53D5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391E93-42E6-49B7-BD9E-9272B68B2C7E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분석 과정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머신러닝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 모델 선정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C86834-3FA4-49A7-9BF4-62AE8876A101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A2D467-ABAE-4205-863D-4E2D235EE648}"/>
              </a:ext>
            </a:extLst>
          </p:cNvPr>
          <p:cNvSpPr/>
          <p:nvPr/>
        </p:nvSpPr>
        <p:spPr>
          <a:xfrm>
            <a:off x="619452" y="1187047"/>
            <a:ext cx="2241951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B653B6-0D64-4F84-92FA-FF9BBF709FB6}"/>
              </a:ext>
            </a:extLst>
          </p:cNvPr>
          <p:cNvSpPr txBox="1"/>
          <p:nvPr/>
        </p:nvSpPr>
        <p:spPr>
          <a:xfrm>
            <a:off x="707005" y="1175836"/>
            <a:ext cx="205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활용 모델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D24F8E-47FB-47EB-AD66-FB119971EA6B}"/>
              </a:ext>
            </a:extLst>
          </p:cNvPr>
          <p:cNvSpPr/>
          <p:nvPr/>
        </p:nvSpPr>
        <p:spPr>
          <a:xfrm>
            <a:off x="9396919" y="1187047"/>
            <a:ext cx="1580151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D2B8CE-C887-4408-A686-7DEA6739DBD3}"/>
              </a:ext>
            </a:extLst>
          </p:cNvPr>
          <p:cNvSpPr txBox="1"/>
          <p:nvPr/>
        </p:nvSpPr>
        <p:spPr>
          <a:xfrm>
            <a:off x="9484472" y="1175836"/>
            <a:ext cx="1445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결정 기법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E1589-3969-4BC0-81DD-01608C4934AF}"/>
              </a:ext>
            </a:extLst>
          </p:cNvPr>
          <p:cNvSpPr txBox="1"/>
          <p:nvPr/>
        </p:nvSpPr>
        <p:spPr>
          <a:xfrm>
            <a:off x="9396919" y="1682275"/>
            <a:ext cx="2518425" cy="1706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VotingRegressor</a:t>
            </a:r>
            <a:endParaRPr lang="en-US" altLang="ko-KR" sz="1600" b="1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서로 다른 알고리즘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혹은 서로 다른 모델을 통해 얻어진 결과 값을 평균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다수결 등 </a:t>
            </a:r>
            <a:r>
              <a:rPr lang="en-US" altLang="ko-KR" sz="11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Voting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방법을 통해 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Overfitting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을 해소하고 더 적합한 모델을 결정하기 위한 방법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16DC03-238C-4030-9136-CEBDC6FEE4FA}"/>
              </a:ext>
            </a:extLst>
          </p:cNvPr>
          <p:cNvSpPr txBox="1"/>
          <p:nvPr/>
        </p:nvSpPr>
        <p:spPr>
          <a:xfrm>
            <a:off x="409247" y="1637353"/>
            <a:ext cx="2743200" cy="1152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Linear Regression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회귀분석에 가장 기본이 되는 선형 회귀분석으로 두 변수 간의 관계를  통해 모형을 구축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243BF6-F2ED-411D-AC29-5C0928130170}"/>
              </a:ext>
            </a:extLst>
          </p:cNvPr>
          <p:cNvSpPr txBox="1"/>
          <p:nvPr/>
        </p:nvSpPr>
        <p:spPr>
          <a:xfrm>
            <a:off x="3107817" y="1637353"/>
            <a:ext cx="2743200" cy="1660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4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Ridge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회귀분석의 한 종류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종속변수를 예측하는데 중요하지 않은 변수의 영향력을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축소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다중 공선성 방지에 활용되며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L2 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규제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820D69-C61A-45E0-90AC-498C4714EA13}"/>
              </a:ext>
            </a:extLst>
          </p:cNvPr>
          <p:cNvSpPr txBox="1"/>
          <p:nvPr/>
        </p:nvSpPr>
        <p:spPr>
          <a:xfrm>
            <a:off x="5806386" y="1637353"/>
            <a:ext cx="2743200" cy="191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14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Random Forest Regressor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앙상블 기법의 하나로 하나의 데이터셋에서 여러 서브셋을 통해 독립된 여러 결정 트리를 생성해 모든 결과를 평균한 결과를 산출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Bagging 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기법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분산 감소를 목표로 함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461EB-A30D-4FC7-B76C-9F7E3444E2F0}"/>
              </a:ext>
            </a:extLst>
          </p:cNvPr>
          <p:cNvSpPr txBox="1"/>
          <p:nvPr/>
        </p:nvSpPr>
        <p:spPr>
          <a:xfrm>
            <a:off x="409247" y="4019614"/>
            <a:ext cx="2743200" cy="191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4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Lasso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회귀분석의 한 종류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변수를 자동으로 채택하며 일반적으로 많은 변수를 다룰 때 활용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선형모델에서 많은 변수를 제거하고 </a:t>
            </a:r>
            <a:r>
              <a:rPr lang="ko-KR" altLang="en-US" sz="11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과적합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감소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L1 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규제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3EE497-40DF-4DD4-863E-50D3EC849BD0}"/>
              </a:ext>
            </a:extLst>
          </p:cNvPr>
          <p:cNvSpPr txBox="1"/>
          <p:nvPr/>
        </p:nvSpPr>
        <p:spPr>
          <a:xfrm>
            <a:off x="3107817" y="4019614"/>
            <a:ext cx="2743200" cy="1406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1400" b="1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ElasticNet</a:t>
            </a:r>
            <a:endParaRPr lang="en-US" altLang="ko-KR" sz="1400" b="1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회귀분석의 한 종류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Lasso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에서 변수를 제거하는 것과 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Ridge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에서 변수의 영향력을 줄이는 것을 결합한 방법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B25B7F-4677-4D28-ABFB-AE0403B1AC45}"/>
              </a:ext>
            </a:extLst>
          </p:cNvPr>
          <p:cNvSpPr txBox="1"/>
          <p:nvPr/>
        </p:nvSpPr>
        <p:spPr>
          <a:xfrm>
            <a:off x="5806386" y="4019614"/>
            <a:ext cx="2743200" cy="1934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6"/>
            </a:pPr>
            <a:r>
              <a:rPr lang="en-US" altLang="ko-KR" sz="1400" b="1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XGBoost</a:t>
            </a:r>
            <a:r>
              <a:rPr lang="en-US" altLang="ko-KR" sz="14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Regressor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앙상블 기법의 하나로 이전 모델의 오류를 고려해주며 연속적으로 학습하여 예측하는 기법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Boosting 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기법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Bias 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감소를 목표로 함 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 startAt="6"/>
            </a:pPr>
            <a:endParaRPr lang="en-US" altLang="ko-KR" sz="12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6218C4-F2B7-4ECE-A991-8D7AF35E0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l="32776" t="15387" r="10181" b="2849"/>
          <a:stretch/>
        </p:blipFill>
        <p:spPr>
          <a:xfrm>
            <a:off x="8574247" y="1237313"/>
            <a:ext cx="557054" cy="5118824"/>
          </a:xfrm>
          <a:prstGeom prst="rect">
            <a:avLst/>
          </a:prstGeom>
        </p:spPr>
      </p:pic>
      <p:pic>
        <p:nvPicPr>
          <p:cNvPr id="1026" name="Picture 2" descr="Ensemble Strategy in Machine Learning to Surpass Any Single Model | by  Alina Zhang | Data Driven Investor | Medium">
            <a:extLst>
              <a:ext uri="{FF2B5EF4-FFF2-40B4-BE49-F238E27FC236}">
                <a16:creationId xmlns:a16="http://schemas.microsoft.com/office/drawing/2014/main" id="{1A86A228-AD51-4D97-A89B-8166BD6A4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7"/>
          <a:stretch/>
        </p:blipFill>
        <p:spPr bwMode="auto">
          <a:xfrm>
            <a:off x="9450729" y="3774547"/>
            <a:ext cx="2528064" cy="191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실내, 옅은, 어두운이(가) 표시된 사진&#10;&#10;자동 생성된 설명">
            <a:extLst>
              <a:ext uri="{FF2B5EF4-FFF2-40B4-BE49-F238E27FC236}">
                <a16:creationId xmlns:a16="http://schemas.microsoft.com/office/drawing/2014/main" id="{06082EC3-4FCE-40FD-B2E3-7BEAD35CE3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98" y="2898715"/>
            <a:ext cx="1041162" cy="68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61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336BFF6F-574C-4CAB-B741-94E6BEC5A627}"/>
              </a:ext>
            </a:extLst>
          </p:cNvPr>
          <p:cNvSpPr/>
          <p:nvPr/>
        </p:nvSpPr>
        <p:spPr>
          <a:xfrm>
            <a:off x="412688" y="1345113"/>
            <a:ext cx="11221911" cy="4816870"/>
          </a:xfrm>
          <a:prstGeom prst="rect">
            <a:avLst/>
          </a:prstGeom>
          <a:noFill/>
          <a:ln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750DAC7-E8DB-4E0A-804E-6CA3AFF25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CCA20C0-18B9-482F-808B-3E7819AFAA5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8448C8E-D235-4FA4-85E8-1770E1981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3D1332D-015B-4BA2-AF8C-BA8D2EF6CFA7}"/>
              </a:ext>
            </a:extLst>
          </p:cNvPr>
          <p:cNvSpPr txBox="1"/>
          <p:nvPr/>
        </p:nvSpPr>
        <p:spPr>
          <a:xfrm>
            <a:off x="181334" y="6356137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11/22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131884-7F35-47E6-BBD0-52A8E4AF53D5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391E93-42E6-49B7-BD9E-9272B68B2C7E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분석 과정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과적합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 예방 및 성능개선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C86834-3FA4-49A7-9BF4-62AE8876A101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A2D467-ABAE-4205-863D-4E2D235EE648}"/>
              </a:ext>
            </a:extLst>
          </p:cNvPr>
          <p:cNvSpPr/>
          <p:nvPr/>
        </p:nvSpPr>
        <p:spPr>
          <a:xfrm>
            <a:off x="619452" y="1187047"/>
            <a:ext cx="2241951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B653B6-0D64-4F84-92FA-FF9BBF709FB6}"/>
              </a:ext>
            </a:extLst>
          </p:cNvPr>
          <p:cNvSpPr txBox="1"/>
          <p:nvPr/>
        </p:nvSpPr>
        <p:spPr>
          <a:xfrm>
            <a:off x="663228" y="1175836"/>
            <a:ext cx="2154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과적합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예방 및 성능개선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16DC03-238C-4030-9136-CEBDC6FEE4FA}"/>
              </a:ext>
            </a:extLst>
          </p:cNvPr>
          <p:cNvSpPr txBox="1"/>
          <p:nvPr/>
        </p:nvSpPr>
        <p:spPr>
          <a:xfrm>
            <a:off x="694616" y="1637353"/>
            <a:ext cx="2907694" cy="3529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K-Fold Cross Validation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대상 모델</a:t>
            </a: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Linear Regression</a:t>
            </a:r>
          </a:p>
          <a:p>
            <a:pPr lvl="2">
              <a:lnSpc>
                <a:spcPct val="150000"/>
              </a:lnSpc>
            </a:pP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Lasso</a:t>
            </a:r>
          </a:p>
          <a:p>
            <a:pPr lvl="2">
              <a:lnSpc>
                <a:spcPct val="150000"/>
              </a:lnSpc>
            </a:pP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Ridge</a:t>
            </a:r>
          </a:p>
          <a:p>
            <a:pPr lvl="2">
              <a:lnSpc>
                <a:spcPct val="150000"/>
              </a:lnSpc>
            </a:pPr>
            <a:r>
              <a:rPr lang="en-US" altLang="ko-KR" sz="11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ElasticNet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Random Forest Regression</a:t>
            </a:r>
          </a:p>
          <a:p>
            <a:pPr lvl="2">
              <a:lnSpc>
                <a:spcPct val="150000"/>
              </a:lnSpc>
            </a:pPr>
            <a:r>
              <a:rPr lang="en-US" altLang="ko-KR" sz="11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XGBoost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lvl="2">
              <a:lnSpc>
                <a:spcPct val="150000"/>
              </a:lnSpc>
            </a:pP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Subset </a:t>
            </a: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비율</a:t>
            </a: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교차검증을 위한 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test, train set 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크기를 각각 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20%, 80%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로 하여  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5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회 교차 점검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DFD678-ABA0-4C94-8939-1882E6E6207D}"/>
              </a:ext>
            </a:extLst>
          </p:cNvPr>
          <p:cNvSpPr txBox="1"/>
          <p:nvPr/>
        </p:nvSpPr>
        <p:spPr>
          <a:xfrm>
            <a:off x="3506844" y="1637353"/>
            <a:ext cx="2907694" cy="2952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UcPeriod" startAt="2"/>
            </a:pPr>
            <a:r>
              <a:rPr lang="en-US" altLang="ko-KR" sz="14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Regulation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L1 </a:t>
            </a: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규제</a:t>
            </a: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Ridge</a:t>
            </a:r>
          </a:p>
          <a:p>
            <a:pPr lvl="2">
              <a:lnSpc>
                <a:spcPct val="150000"/>
              </a:lnSpc>
            </a:pP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L2 </a:t>
            </a: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규제</a:t>
            </a: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Lasso</a:t>
            </a:r>
          </a:p>
          <a:p>
            <a:pPr lvl="2">
              <a:lnSpc>
                <a:spcPct val="150000"/>
              </a:lnSpc>
            </a:pP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L1, L2 </a:t>
            </a: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규제</a:t>
            </a: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3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ElasticNet</a:t>
            </a: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lvl="2">
              <a:lnSpc>
                <a:spcPct val="150000"/>
              </a:lnSpc>
            </a:pP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2A277E-D87A-4D62-B633-D568C6A634EA}"/>
              </a:ext>
            </a:extLst>
          </p:cNvPr>
          <p:cNvSpPr txBox="1"/>
          <p:nvPr/>
        </p:nvSpPr>
        <p:spPr>
          <a:xfrm>
            <a:off x="6319072" y="1637353"/>
            <a:ext cx="2907694" cy="179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UcPeriod" startAt="3"/>
            </a:pPr>
            <a:r>
              <a:rPr lang="en-US" altLang="ko-KR" sz="1400" b="1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Ensembling</a:t>
            </a:r>
            <a:endParaRPr lang="en-US" altLang="ko-KR" sz="1400" b="1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Random Forest Regression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3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XGBoost</a:t>
            </a:r>
            <a: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Regressor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3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VotingRegressor</a:t>
            </a: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FDA42E-8DF1-4829-A5AC-4037765BFF2E}"/>
              </a:ext>
            </a:extLst>
          </p:cNvPr>
          <p:cNvSpPr txBox="1"/>
          <p:nvPr/>
        </p:nvSpPr>
        <p:spPr>
          <a:xfrm>
            <a:off x="9131301" y="1637353"/>
            <a:ext cx="2139387" cy="218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UcPeriod" startAt="4"/>
            </a:pPr>
            <a:r>
              <a:rPr lang="en-US" altLang="ko-KR" sz="14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Feature Removing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오산시 전체 인구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교차로 신호등 개수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화물차 통행량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정체 시간</a:t>
            </a: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유치원</a:t>
            </a: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스포츠 시설</a:t>
            </a: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6146" name="Picture 2" descr="Ensemble Learning – Towards Data Science">
            <a:extLst>
              <a:ext uri="{FF2B5EF4-FFF2-40B4-BE49-F238E27FC236}">
                <a16:creationId xmlns:a16="http://schemas.microsoft.com/office/drawing/2014/main" id="{38808CD9-8E55-44D0-B4A3-B71201D61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94" y="4853912"/>
            <a:ext cx="2531607" cy="116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890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336BFF6F-574C-4CAB-B741-94E6BEC5A627}"/>
              </a:ext>
            </a:extLst>
          </p:cNvPr>
          <p:cNvSpPr/>
          <p:nvPr/>
        </p:nvSpPr>
        <p:spPr>
          <a:xfrm>
            <a:off x="6924223" y="1405198"/>
            <a:ext cx="5022910" cy="4950939"/>
          </a:xfrm>
          <a:prstGeom prst="rect">
            <a:avLst/>
          </a:prstGeom>
          <a:noFill/>
          <a:ln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750DAC7-E8DB-4E0A-804E-6CA3AFF25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CCA20C0-18B9-482F-808B-3E7819AFAA5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8448C8E-D235-4FA4-85E8-1770E1981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3D1332D-015B-4BA2-AF8C-BA8D2EF6CFA7}"/>
              </a:ext>
            </a:extLst>
          </p:cNvPr>
          <p:cNvSpPr txBox="1"/>
          <p:nvPr/>
        </p:nvSpPr>
        <p:spPr>
          <a:xfrm>
            <a:off x="181334" y="6356137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12/22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131884-7F35-47E6-BBD0-52A8E4AF53D5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391E93-42E6-49B7-BD9E-9272B68B2C7E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분석 과정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머신러닝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모델별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 정확도 지표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C86834-3FA4-49A7-9BF4-62AE8876A101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A2D467-ABAE-4205-863D-4E2D235EE648}"/>
              </a:ext>
            </a:extLst>
          </p:cNvPr>
          <p:cNvSpPr/>
          <p:nvPr/>
        </p:nvSpPr>
        <p:spPr>
          <a:xfrm>
            <a:off x="7130985" y="1187047"/>
            <a:ext cx="2241951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B653B6-0D64-4F84-92FA-FF9BBF709FB6}"/>
              </a:ext>
            </a:extLst>
          </p:cNvPr>
          <p:cNvSpPr txBox="1"/>
          <p:nvPr/>
        </p:nvSpPr>
        <p:spPr>
          <a:xfrm>
            <a:off x="7218538" y="1175836"/>
            <a:ext cx="205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모델별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지표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16DC03-238C-4030-9136-CEBDC6FEE4FA}"/>
                  </a:ext>
                </a:extLst>
              </p:cNvPr>
              <p:cNvSpPr txBox="1"/>
              <p:nvPr/>
            </p:nvSpPr>
            <p:spPr>
              <a:xfrm>
                <a:off x="7130985" y="1536986"/>
                <a:ext cx="2241951" cy="828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en-US" altLang="ko-KR" sz="1200" b="1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Linear Regression</a:t>
                </a: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RMSE: 0.04413</a:t>
                </a: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: 0.2873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16DC03-238C-4030-9136-CEBDC6FEE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985" y="1536986"/>
                <a:ext cx="2241951" cy="828817"/>
              </a:xfrm>
              <a:prstGeom prst="rect">
                <a:avLst/>
              </a:prstGeom>
              <a:blipFill>
                <a:blip r:embed="rId5"/>
                <a:stretch>
                  <a:fillRect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243BF6-F2ED-411D-AC29-5C0928130170}"/>
                  </a:ext>
                </a:extLst>
              </p:cNvPr>
              <p:cNvSpPr txBox="1"/>
              <p:nvPr/>
            </p:nvSpPr>
            <p:spPr>
              <a:xfrm>
                <a:off x="7130985" y="3108410"/>
                <a:ext cx="2241951" cy="828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altLang="ko-KR" sz="1200" b="1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Ridge</a:t>
                </a: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RMSE: 0.04398 </a:t>
                </a: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</m:ctrlPr>
                      </m:sSupPr>
                      <m:e>
                        <m: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050" dirty="0">
                        <a:solidFill>
                          <a:srgbClr val="595959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KoPubWorld돋움체 Light" panose="00000300000000000000" pitchFamily="2" charset="-127"/>
                      </a:rPr>
                      <m:t>: </m:t>
                    </m:r>
                  </m:oMath>
                </a14:m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0.2808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243BF6-F2ED-411D-AC29-5C0928130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985" y="3108410"/>
                <a:ext cx="2241951" cy="828817"/>
              </a:xfrm>
              <a:prstGeom prst="rect">
                <a:avLst/>
              </a:prstGeom>
              <a:blipFill>
                <a:blip r:embed="rId6"/>
                <a:stretch>
                  <a:fillRect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820D69-C61A-45E0-90AC-498C4714EA13}"/>
                  </a:ext>
                </a:extLst>
              </p:cNvPr>
              <p:cNvSpPr txBox="1"/>
              <p:nvPr/>
            </p:nvSpPr>
            <p:spPr>
              <a:xfrm>
                <a:off x="7130985" y="4679834"/>
                <a:ext cx="2241951" cy="828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Font typeface="+mj-lt"/>
                  <a:buAutoNum type="arabicPeriod" startAt="5"/>
                </a:pPr>
                <a:r>
                  <a:rPr lang="en-US" altLang="ko-KR" sz="1200" b="1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Random Forest Regressor</a:t>
                </a: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RMSE: 0.04406</a:t>
                </a: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</m:ctrlPr>
                      </m:sSupPr>
                      <m:e>
                        <m: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050" dirty="0">
                        <a:solidFill>
                          <a:srgbClr val="595959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KoPubWorld돋움체 Light" panose="00000300000000000000" pitchFamily="2" charset="-127"/>
                      </a:rPr>
                      <m:t>: </m:t>
                    </m:r>
                  </m:oMath>
                </a14:m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0.5928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820D69-C61A-45E0-90AC-498C4714E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985" y="4679834"/>
                <a:ext cx="2241951" cy="828817"/>
              </a:xfrm>
              <a:prstGeom prst="rect">
                <a:avLst/>
              </a:prstGeom>
              <a:blipFill>
                <a:blip r:embed="rId7"/>
                <a:stretch>
                  <a:fillRect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68461EB-A30D-4FC7-B76C-9F7E3444E2F0}"/>
                  </a:ext>
                </a:extLst>
              </p:cNvPr>
              <p:cNvSpPr txBox="1"/>
              <p:nvPr/>
            </p:nvSpPr>
            <p:spPr>
              <a:xfrm>
                <a:off x="7130985" y="2322698"/>
                <a:ext cx="2241951" cy="828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altLang="ko-KR" sz="1200" b="1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Lasso</a:t>
                </a:r>
              </a:p>
              <a:p>
                <a:pPr marL="685800" lvl="1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RMSE: 0.05086</a:t>
                </a:r>
              </a:p>
              <a:p>
                <a:pPr marL="685800" lvl="1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</m:ctrlPr>
                      </m:sSupPr>
                      <m:e>
                        <m: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050" dirty="0">
                        <a:solidFill>
                          <a:srgbClr val="595959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KoPubWorld돋움체 Light" panose="00000300000000000000" pitchFamily="2" charset="-127"/>
                      </a:rPr>
                      <m:t>: </m:t>
                    </m:r>
                  </m:oMath>
                </a14:m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0.2788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68461EB-A30D-4FC7-B76C-9F7E3444E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985" y="2322698"/>
                <a:ext cx="2241951" cy="828817"/>
              </a:xfrm>
              <a:prstGeom prst="rect">
                <a:avLst/>
              </a:prstGeom>
              <a:blipFill>
                <a:blip r:embed="rId8"/>
                <a:stretch>
                  <a:fillRect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3EE497-40DF-4DD4-863E-50D3EC849BD0}"/>
                  </a:ext>
                </a:extLst>
              </p:cNvPr>
              <p:cNvSpPr txBox="1"/>
              <p:nvPr/>
            </p:nvSpPr>
            <p:spPr>
              <a:xfrm>
                <a:off x="7130985" y="3894122"/>
                <a:ext cx="2241951" cy="828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Font typeface="+mj-lt"/>
                  <a:buAutoNum type="arabicPeriod" startAt="4"/>
                </a:pPr>
                <a:r>
                  <a:rPr lang="en-US" altLang="ko-KR" sz="1200" b="1" dirty="0" err="1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ElasticNet</a:t>
                </a:r>
                <a:endParaRPr lang="en-US" altLang="ko-KR" sz="1200" b="1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endParaRPr>
              </a:p>
              <a:p>
                <a:pPr marL="685800" lvl="1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RMSE: 0.05086</a:t>
                </a:r>
              </a:p>
              <a:p>
                <a:pPr marL="685800" lvl="1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</m:ctrlPr>
                      </m:sSupPr>
                      <m:e>
                        <m: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050" dirty="0">
                        <a:solidFill>
                          <a:srgbClr val="595959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KoPubWorld돋움체 Light" panose="00000300000000000000" pitchFamily="2" charset="-127"/>
                      </a:rPr>
                      <m:t>: </m:t>
                    </m:r>
                  </m:oMath>
                </a14:m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0.2744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3EE497-40DF-4DD4-863E-50D3EC84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985" y="3894122"/>
                <a:ext cx="2241951" cy="828817"/>
              </a:xfrm>
              <a:prstGeom prst="rect">
                <a:avLst/>
              </a:prstGeom>
              <a:blipFill>
                <a:blip r:embed="rId9"/>
                <a:stretch>
                  <a:fillRect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B25B7F-4677-4D28-ABFB-AE0403B1AC45}"/>
                  </a:ext>
                </a:extLst>
              </p:cNvPr>
              <p:cNvSpPr txBox="1"/>
              <p:nvPr/>
            </p:nvSpPr>
            <p:spPr>
              <a:xfrm>
                <a:off x="7130985" y="5465545"/>
                <a:ext cx="2241951" cy="828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Font typeface="+mj-lt"/>
                  <a:buAutoNum type="arabicPeriod" startAt="6"/>
                </a:pPr>
                <a:r>
                  <a:rPr lang="en-US" altLang="ko-KR" sz="1200" b="1" dirty="0" err="1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XGBoost</a:t>
                </a:r>
                <a:r>
                  <a:rPr lang="en-US" altLang="ko-KR" sz="1200" b="1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 Regressor</a:t>
                </a:r>
              </a:p>
              <a:p>
                <a:pPr marL="685800" lvl="1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RMSE: 0.04618</a:t>
                </a:r>
              </a:p>
              <a:p>
                <a:pPr marL="685800" lvl="1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</m:ctrlPr>
                      </m:sSupPr>
                      <m:e>
                        <m: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050" dirty="0">
                        <a:solidFill>
                          <a:srgbClr val="595959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KoPubWorld돋움체 Light" panose="00000300000000000000" pitchFamily="2" charset="-127"/>
                      </a:rPr>
                      <m:t>: </m:t>
                    </m:r>
                  </m:oMath>
                </a14:m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0.7298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B25B7F-4677-4D28-ABFB-AE0403B1A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985" y="5465545"/>
                <a:ext cx="2241951" cy="828817"/>
              </a:xfrm>
              <a:prstGeom prst="rect">
                <a:avLst/>
              </a:prstGeom>
              <a:blipFill>
                <a:blip r:embed="rId10"/>
                <a:stretch>
                  <a:fillRect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_x336277672">
            <a:extLst>
              <a:ext uri="{FF2B5EF4-FFF2-40B4-BE49-F238E27FC236}">
                <a16:creationId xmlns:a16="http://schemas.microsoft.com/office/drawing/2014/main" id="{B834CF31-5F55-46D3-96A2-45B82DD5B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65" y="1578635"/>
            <a:ext cx="1328693" cy="3543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F0D23CF-A27F-4534-9F3F-737F7C6A146B}"/>
              </a:ext>
            </a:extLst>
          </p:cNvPr>
          <p:cNvSpPr txBox="1"/>
          <p:nvPr/>
        </p:nvSpPr>
        <p:spPr>
          <a:xfrm>
            <a:off x="478460" y="1986138"/>
            <a:ext cx="2468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RMSE(Root Mean Squared Error)</a:t>
            </a:r>
            <a:r>
              <a:rPr lang="ko-KR" altLang="en-US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는 실제 </a:t>
            </a:r>
            <a:r>
              <a:rPr lang="ko-KR" altLang="en-US" sz="10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관측값과</a:t>
            </a:r>
            <a:r>
              <a:rPr lang="ko-KR" altLang="en-US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모델 </a:t>
            </a:r>
            <a:r>
              <a:rPr lang="ko-KR" altLang="en-US" sz="10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예측값의</a:t>
            </a:r>
            <a:r>
              <a:rPr lang="ko-KR" altLang="en-US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잔차의</a:t>
            </a:r>
            <a:r>
              <a:rPr lang="ko-KR" altLang="en-US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제곱의 합의 평균의 제곱근</a:t>
            </a:r>
            <a:endParaRPr lang="en-US" altLang="ko-KR" sz="10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실제와 모델의 예측이 얼마나 차이가 많이 나는지 알 수 있는 지표</a:t>
            </a:r>
            <a:endParaRPr lang="en-US" altLang="ko-KR" sz="10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값이 </a:t>
            </a:r>
            <a:r>
              <a:rPr lang="en-US" altLang="ko-KR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0</a:t>
            </a:r>
            <a:r>
              <a:rPr lang="ko-KR" altLang="en-US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이 되면 실제와 예측이 일치</a:t>
            </a:r>
            <a:endParaRPr lang="en-US" altLang="ko-KR" sz="10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16A8E3-98FC-4AFD-B9E2-32543405094D}"/>
                  </a:ext>
                </a:extLst>
              </p:cNvPr>
              <p:cNvSpPr txBox="1"/>
              <p:nvPr/>
            </p:nvSpPr>
            <p:spPr>
              <a:xfrm>
                <a:off x="478460" y="4633904"/>
                <a:ext cx="2468880" cy="1480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b="1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</m:ctrlPr>
                      </m:sSupPr>
                      <m:e>
                        <m:r>
                          <a:rPr lang="en-US" altLang="ko-KR" sz="1000" b="1" i="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𝐑</m:t>
                        </m:r>
                      </m:e>
                      <m:sup>
                        <m:r>
                          <a:rPr lang="en-US" altLang="ko-KR" sz="1000" b="1" i="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sz="100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는 결정계수로 </a:t>
                </a:r>
                <a:r>
                  <a:rPr lang="en-US" altLang="ko-KR" sz="100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1</a:t>
                </a:r>
                <a:r>
                  <a:rPr lang="ko-KR" altLang="en-US" sz="100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에서 실제 </a:t>
                </a:r>
                <a:r>
                  <a:rPr lang="ko-KR" altLang="en-US" sz="1000" dirty="0" err="1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관측값과</a:t>
                </a:r>
                <a:r>
                  <a:rPr lang="ko-KR" altLang="en-US" sz="100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 그 평균의 </a:t>
                </a:r>
                <a:r>
                  <a:rPr lang="ko-KR" altLang="en-US" sz="1000" dirty="0" err="1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잔차의</a:t>
                </a:r>
                <a:r>
                  <a:rPr lang="ko-KR" altLang="en-US" sz="100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 제곱의 합에 대한 실제 </a:t>
                </a:r>
                <a:r>
                  <a:rPr lang="ko-KR" altLang="en-US" sz="1000" dirty="0" err="1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관측값과</a:t>
                </a:r>
                <a:r>
                  <a:rPr lang="ko-KR" altLang="en-US" sz="100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 모델 </a:t>
                </a:r>
                <a:r>
                  <a:rPr lang="ko-KR" altLang="en-US" sz="1000" dirty="0" err="1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예측값의</a:t>
                </a:r>
                <a:r>
                  <a:rPr lang="ko-KR" altLang="en-US" sz="100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 </a:t>
                </a:r>
                <a:r>
                  <a:rPr lang="ko-KR" altLang="en-US" sz="1000" dirty="0" err="1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잔차의</a:t>
                </a:r>
                <a:r>
                  <a:rPr lang="ko-KR" altLang="en-US" sz="100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 제곱합을 뺀 값</a:t>
                </a:r>
                <a:endParaRPr lang="en-US" altLang="ko-KR" sz="1000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000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모델이 얼마나 잘 </a:t>
                </a:r>
                <a:r>
                  <a:rPr lang="ko-KR" altLang="en-US" sz="1000" dirty="0" err="1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적합되었는지</a:t>
                </a:r>
                <a:r>
                  <a:rPr lang="ko-KR" altLang="en-US" sz="100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 알 수 있는 지표</a:t>
                </a:r>
                <a:endParaRPr lang="en-US" altLang="ko-KR" sz="1000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000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RMSE</a:t>
                </a:r>
                <a:r>
                  <a:rPr lang="ko-KR" altLang="en-US" sz="100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가 </a:t>
                </a:r>
                <a:r>
                  <a:rPr lang="en-US" altLang="ko-KR" sz="100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0</a:t>
                </a:r>
                <a:r>
                  <a:rPr lang="ko-KR" altLang="en-US" sz="100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이면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b="1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</m:ctrlPr>
                      </m:sSupPr>
                      <m:e>
                        <m:r>
                          <a:rPr lang="en-US" altLang="ko-KR" sz="1000" b="1" i="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𝐑</m:t>
                        </m:r>
                      </m:e>
                      <m:sup>
                        <m:r>
                          <a:rPr lang="en-US" altLang="ko-KR" sz="1000" b="1" i="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𝟐</m:t>
                        </m:r>
                      </m:sup>
                    </m:sSup>
                    <m:r>
                      <a:rPr lang="en-US" altLang="ko-KR" sz="1000" b="1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KoPub돋움체 Light" panose="02020603020101020101" pitchFamily="18" charset="-127"/>
                        <a:cs typeface="KoPubWorld돋움체 Light" panose="00000300000000000000" pitchFamily="2" charset="-127"/>
                      </a:rPr>
                      <m:t> </m:t>
                    </m:r>
                  </m:oMath>
                </a14:m>
                <a:r>
                  <a:rPr lang="ko-KR" altLang="en-US" sz="100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가 </a:t>
                </a:r>
                <a:r>
                  <a:rPr lang="en-US" altLang="ko-KR" sz="100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1</a:t>
                </a:r>
                <a:r>
                  <a:rPr lang="ko-KR" altLang="en-US" sz="100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이 되므로 가장 정확한 모델</a:t>
                </a:r>
                <a:endParaRPr lang="en-US" altLang="ko-KR" sz="1000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16A8E3-98FC-4AFD-B9E2-32543405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60" y="4633904"/>
                <a:ext cx="2468880" cy="1480790"/>
              </a:xfrm>
              <a:prstGeom prst="rect">
                <a:avLst/>
              </a:prstGeom>
              <a:blipFill>
                <a:blip r:embed="rId12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5" name="_x327905264">
            <a:extLst>
              <a:ext uri="{FF2B5EF4-FFF2-40B4-BE49-F238E27FC236}">
                <a16:creationId xmlns:a16="http://schemas.microsoft.com/office/drawing/2014/main" id="{4499FF85-968B-48DE-91BB-823EC030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66" y="4179014"/>
            <a:ext cx="2246578" cy="40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FFE361D-205F-4191-8E90-05D26E9D33CF}"/>
              </a:ext>
            </a:extLst>
          </p:cNvPr>
          <p:cNvSpPr txBox="1"/>
          <p:nvPr/>
        </p:nvSpPr>
        <p:spPr>
          <a:xfrm>
            <a:off x="3102654" y="1565861"/>
            <a:ext cx="246888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K-Fold Cross Validation Score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RMSE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를 최소화하기 위해 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test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와 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train set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을 교차로 학습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적용여 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RMSE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를 산출하는 방법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.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과적합을 막기 위해 사용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적용 모델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lvl="1"/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Linear Regression</a:t>
            </a:r>
          </a:p>
          <a:p>
            <a:pPr lvl="1"/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Lasso, Ridge, </a:t>
            </a:r>
            <a:r>
              <a:rPr lang="en-US" altLang="ko-KR" sz="11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ElasticNet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lvl="1"/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Random Forest Regressor</a:t>
            </a:r>
          </a:p>
          <a:p>
            <a:pPr lvl="1"/>
            <a:r>
              <a:rPr lang="en-US" altLang="ko-KR" sz="11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XGBoost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Regressor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876B66-E730-4EE2-BE70-6F71BB7263AA}"/>
              </a:ext>
            </a:extLst>
          </p:cNvPr>
          <p:cNvSpPr txBox="1"/>
          <p:nvPr/>
        </p:nvSpPr>
        <p:spPr>
          <a:xfrm>
            <a:off x="3102653" y="4635007"/>
            <a:ext cx="24688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Grid Search CV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앙상블 모델에서 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RMSE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를 최소화하기 분류의 깊이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(depth)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와 모델의 수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(</a:t>
            </a:r>
            <a:r>
              <a:rPr lang="en-US" altLang="ko-KR" sz="11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n_estimators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를 교차로 적용하며 최적을 파라미터를 찾아주는 방법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적용 모델</a:t>
            </a:r>
            <a:endParaRPr lang="en-US" altLang="ko-KR" sz="11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lvl="1"/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Random Forest Regressor</a:t>
            </a:r>
          </a:p>
          <a:p>
            <a:pPr lvl="1"/>
            <a:r>
              <a:rPr lang="en-US" altLang="ko-KR" sz="11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XGBoost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Regressor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7C5ABF-36A0-4C1C-ABE6-EF4D319360CA}"/>
              </a:ext>
            </a:extLst>
          </p:cNvPr>
          <p:cNvSpPr txBox="1"/>
          <p:nvPr/>
        </p:nvSpPr>
        <p:spPr>
          <a:xfrm>
            <a:off x="8839943" y="1743828"/>
            <a:ext cx="2281339" cy="34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모델간 </a:t>
            </a:r>
            <a:r>
              <a:rPr lang="en-US" altLang="ko-KR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RMSE </a:t>
            </a:r>
            <a:r>
              <a:rPr lang="ko-KR" altLang="en-US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비교</a:t>
            </a:r>
            <a:endParaRPr lang="en-US" altLang="ko-KR" sz="12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B1A766-0498-411E-B39D-C380AEA263B0}"/>
                  </a:ext>
                </a:extLst>
              </p:cNvPr>
              <p:cNvSpPr txBox="1"/>
              <p:nvPr/>
            </p:nvSpPr>
            <p:spPr>
              <a:xfrm>
                <a:off x="8839943" y="4092564"/>
                <a:ext cx="2281339" cy="340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모델간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 </a:t>
                </a:r>
                <a:r>
                  <a:rPr lang="ko-KR" altLang="en-US" sz="120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비교</a:t>
                </a:r>
                <a:endParaRPr lang="en-US" altLang="ko-KR" sz="1200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B1A766-0498-411E-B39D-C380AEA26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43" y="4092564"/>
                <a:ext cx="2281339" cy="340478"/>
              </a:xfrm>
              <a:prstGeom prst="rect">
                <a:avLst/>
              </a:prstGeom>
              <a:blipFill>
                <a:blip r:embed="rId1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DF81DF-B13C-4FC3-90B8-654922C239BC}"/>
              </a:ext>
            </a:extLst>
          </p:cNvPr>
          <p:cNvSpPr/>
          <p:nvPr/>
        </p:nvSpPr>
        <p:spPr>
          <a:xfrm>
            <a:off x="465962" y="1405198"/>
            <a:ext cx="2518445" cy="4950939"/>
          </a:xfrm>
          <a:prstGeom prst="rect">
            <a:avLst/>
          </a:prstGeom>
          <a:noFill/>
          <a:ln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C3C649-D141-4007-B5E4-56C2AE98E78A}"/>
              </a:ext>
            </a:extLst>
          </p:cNvPr>
          <p:cNvSpPr/>
          <p:nvPr/>
        </p:nvSpPr>
        <p:spPr>
          <a:xfrm>
            <a:off x="588507" y="1187047"/>
            <a:ext cx="2241951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20FCAA-D4EE-4A7E-8397-EC2D44123566}"/>
              </a:ext>
            </a:extLst>
          </p:cNvPr>
          <p:cNvSpPr txBox="1"/>
          <p:nvPr/>
        </p:nvSpPr>
        <p:spPr>
          <a:xfrm>
            <a:off x="676060" y="1175836"/>
            <a:ext cx="205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정확도 평가 지표 선정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9C462F-E214-4906-8399-9909505FAF13}"/>
              </a:ext>
            </a:extLst>
          </p:cNvPr>
          <p:cNvSpPr/>
          <p:nvPr/>
        </p:nvSpPr>
        <p:spPr>
          <a:xfrm>
            <a:off x="3090803" y="1405198"/>
            <a:ext cx="2518445" cy="4950939"/>
          </a:xfrm>
          <a:prstGeom prst="rect">
            <a:avLst/>
          </a:prstGeom>
          <a:noFill/>
          <a:ln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88439A4-000B-4DD1-9DD4-09CAD55251F0}"/>
              </a:ext>
            </a:extLst>
          </p:cNvPr>
          <p:cNvSpPr/>
          <p:nvPr/>
        </p:nvSpPr>
        <p:spPr>
          <a:xfrm>
            <a:off x="3213348" y="1187047"/>
            <a:ext cx="2241951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A830A2-FF04-45E9-95B0-A6B1AD77643D}"/>
              </a:ext>
            </a:extLst>
          </p:cNvPr>
          <p:cNvSpPr txBox="1"/>
          <p:nvPr/>
        </p:nvSpPr>
        <p:spPr>
          <a:xfrm>
            <a:off x="3300901" y="1175836"/>
            <a:ext cx="205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평가 지표 개선 방법</a:t>
            </a: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A9720ABC-DFD3-44E4-9878-5111F754AAFA}"/>
              </a:ext>
            </a:extLst>
          </p:cNvPr>
          <p:cNvSpPr/>
          <p:nvPr/>
        </p:nvSpPr>
        <p:spPr>
          <a:xfrm>
            <a:off x="5925203" y="3251233"/>
            <a:ext cx="683065" cy="525369"/>
          </a:xfrm>
          <a:prstGeom prst="rightArrow">
            <a:avLst/>
          </a:prstGeom>
          <a:solidFill>
            <a:srgbClr val="85E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K-fold cross-validation - Mastering Predictive Analytics with scikit-learn  and TensorFlow">
            <a:extLst>
              <a:ext uri="{FF2B5EF4-FFF2-40B4-BE49-F238E27FC236}">
                <a16:creationId xmlns:a16="http://schemas.microsoft.com/office/drawing/2014/main" id="{A6D299F1-27E3-4423-ABB2-9DC3E556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774" y="3465973"/>
            <a:ext cx="2068693" cy="79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20D46C-7CC9-4ECA-93B2-6FC08517E9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454" y="2123139"/>
            <a:ext cx="2743200" cy="14637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0A6334-B8E3-4629-9461-821A59DBFA1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469" y="4474274"/>
            <a:ext cx="2743200" cy="146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3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F02B763E-FC5F-40D1-AE3C-865C885213D7}"/>
              </a:ext>
            </a:extLst>
          </p:cNvPr>
          <p:cNvSpPr/>
          <p:nvPr/>
        </p:nvSpPr>
        <p:spPr>
          <a:xfrm>
            <a:off x="324035" y="1405198"/>
            <a:ext cx="2944153" cy="4950939"/>
          </a:xfrm>
          <a:prstGeom prst="rect">
            <a:avLst/>
          </a:prstGeom>
          <a:noFill/>
          <a:ln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D1332D-015B-4BA2-AF8C-BA8D2EF6CFA7}"/>
              </a:ext>
            </a:extLst>
          </p:cNvPr>
          <p:cNvSpPr txBox="1"/>
          <p:nvPr/>
        </p:nvSpPr>
        <p:spPr>
          <a:xfrm>
            <a:off x="181334" y="6356137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13/22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131884-7F35-47E6-BBD0-52A8E4AF53D5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391E93-42E6-49B7-BD9E-9272B68B2C7E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분석 과정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모델 결정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C86834-3FA4-49A7-9BF4-62AE8876A101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A2D467-ABAE-4205-863D-4E2D235EE648}"/>
              </a:ext>
            </a:extLst>
          </p:cNvPr>
          <p:cNvSpPr/>
          <p:nvPr/>
        </p:nvSpPr>
        <p:spPr>
          <a:xfrm>
            <a:off x="443245" y="1187047"/>
            <a:ext cx="2726113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B653B6-0D64-4F84-92FA-FF9BBF709FB6}"/>
              </a:ext>
            </a:extLst>
          </p:cNvPr>
          <p:cNvSpPr txBox="1"/>
          <p:nvPr/>
        </p:nvSpPr>
        <p:spPr>
          <a:xfrm>
            <a:off x="355693" y="1175836"/>
            <a:ext cx="2912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Voting Regressor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로 모델 결정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2DB316-D1E7-459D-95DA-13D00DC51C88}"/>
                  </a:ext>
                </a:extLst>
              </p:cNvPr>
              <p:cNvSpPr txBox="1"/>
              <p:nvPr/>
            </p:nvSpPr>
            <p:spPr>
              <a:xfrm>
                <a:off x="530797" y="1536986"/>
                <a:ext cx="2241951" cy="828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en-US" altLang="ko-KR" sz="1200" b="1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Linear Regression</a:t>
                </a: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RMSE: 0.04413</a:t>
                </a: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: 0.2873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2DB316-D1E7-459D-95DA-13D00DC51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7" y="1536986"/>
                <a:ext cx="2241951" cy="828817"/>
              </a:xfrm>
              <a:prstGeom prst="rect">
                <a:avLst/>
              </a:prstGeom>
              <a:blipFill>
                <a:blip r:embed="rId2"/>
                <a:stretch>
                  <a:fillRect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18DA7DF-F440-4441-AB68-A97A86398385}"/>
                  </a:ext>
                </a:extLst>
              </p:cNvPr>
              <p:cNvSpPr txBox="1"/>
              <p:nvPr/>
            </p:nvSpPr>
            <p:spPr>
              <a:xfrm>
                <a:off x="530797" y="3108410"/>
                <a:ext cx="2241951" cy="828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altLang="ko-KR" sz="1200" b="1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Ridge</a:t>
                </a: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RMSE: 0.04398 </a:t>
                </a: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</m:ctrlPr>
                      </m:sSupPr>
                      <m:e>
                        <m: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050" dirty="0">
                        <a:solidFill>
                          <a:srgbClr val="595959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KoPubWorld돋움체 Light" panose="00000300000000000000" pitchFamily="2" charset="-127"/>
                      </a:rPr>
                      <m:t>: </m:t>
                    </m:r>
                  </m:oMath>
                </a14:m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0.2808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18DA7DF-F440-4441-AB68-A97A86398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7" y="3108410"/>
                <a:ext cx="2241951" cy="828817"/>
              </a:xfrm>
              <a:prstGeom prst="rect">
                <a:avLst/>
              </a:prstGeom>
              <a:blipFill>
                <a:blip r:embed="rId3"/>
                <a:stretch>
                  <a:fillRect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114B00-A9F0-4965-BCB6-8235FF8F2A21}"/>
                  </a:ext>
                </a:extLst>
              </p:cNvPr>
              <p:cNvSpPr txBox="1"/>
              <p:nvPr/>
            </p:nvSpPr>
            <p:spPr>
              <a:xfrm>
                <a:off x="530797" y="4679834"/>
                <a:ext cx="2241951" cy="828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Font typeface="+mj-lt"/>
                  <a:buAutoNum type="arabicPeriod" startAt="5"/>
                </a:pPr>
                <a:r>
                  <a:rPr lang="en-US" altLang="ko-KR" sz="1200" b="1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Random Forest Regressor</a:t>
                </a: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RMSE: 0.04406</a:t>
                </a: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</m:ctrlPr>
                      </m:sSupPr>
                      <m:e>
                        <m: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050" dirty="0">
                        <a:solidFill>
                          <a:srgbClr val="595959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KoPubWorld돋움체 Light" panose="00000300000000000000" pitchFamily="2" charset="-127"/>
                      </a:rPr>
                      <m:t>: </m:t>
                    </m:r>
                  </m:oMath>
                </a14:m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0.5928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114B00-A9F0-4965-BCB6-8235FF8F2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7" y="4679834"/>
                <a:ext cx="2241951" cy="828817"/>
              </a:xfrm>
              <a:prstGeom prst="rect">
                <a:avLst/>
              </a:prstGeom>
              <a:blipFill>
                <a:blip r:embed="rId4"/>
                <a:stretch>
                  <a:fillRect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17A724E-3D61-4B32-9230-3A9B8B82C2B0}"/>
                  </a:ext>
                </a:extLst>
              </p:cNvPr>
              <p:cNvSpPr txBox="1"/>
              <p:nvPr/>
            </p:nvSpPr>
            <p:spPr>
              <a:xfrm>
                <a:off x="530797" y="2322698"/>
                <a:ext cx="2241951" cy="828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altLang="ko-KR" sz="1200" b="1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Lasso</a:t>
                </a: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RMSE: 0.05086</a:t>
                </a: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</m:ctrlPr>
                      </m:sSupPr>
                      <m:e>
                        <m: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050" dirty="0">
                        <a:solidFill>
                          <a:srgbClr val="595959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KoPubWorld돋움체 Light" panose="00000300000000000000" pitchFamily="2" charset="-127"/>
                      </a:rPr>
                      <m:t>: </m:t>
                    </m:r>
                  </m:oMath>
                </a14:m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0.2788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17A724E-3D61-4B32-9230-3A9B8B82C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7" y="2322698"/>
                <a:ext cx="2241951" cy="828817"/>
              </a:xfrm>
              <a:prstGeom prst="rect">
                <a:avLst/>
              </a:prstGeom>
              <a:blipFill>
                <a:blip r:embed="rId5"/>
                <a:stretch>
                  <a:fillRect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490B868-6380-4D19-830D-C5B344D38293}"/>
                  </a:ext>
                </a:extLst>
              </p:cNvPr>
              <p:cNvSpPr txBox="1"/>
              <p:nvPr/>
            </p:nvSpPr>
            <p:spPr>
              <a:xfrm>
                <a:off x="530797" y="3894122"/>
                <a:ext cx="2241951" cy="828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Font typeface="+mj-lt"/>
                  <a:buAutoNum type="arabicPeriod" startAt="4"/>
                </a:pPr>
                <a:r>
                  <a:rPr lang="en-US" altLang="ko-KR" sz="1200" b="1" dirty="0" err="1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ElasticNet</a:t>
                </a:r>
                <a:endParaRPr lang="en-US" altLang="ko-KR" sz="1200" b="1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endParaRP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RMSE: 0.05086</a:t>
                </a: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</m:ctrlPr>
                      </m:sSupPr>
                      <m:e>
                        <m: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050" dirty="0">
                        <a:solidFill>
                          <a:srgbClr val="595959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KoPubWorld돋움체 Light" panose="00000300000000000000" pitchFamily="2" charset="-127"/>
                      </a:rPr>
                      <m:t>: </m:t>
                    </m:r>
                  </m:oMath>
                </a14:m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0.2744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490B868-6380-4D19-830D-C5B344D38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7" y="3894122"/>
                <a:ext cx="2241951" cy="828817"/>
              </a:xfrm>
              <a:prstGeom prst="rect">
                <a:avLst/>
              </a:prstGeom>
              <a:blipFill>
                <a:blip r:embed="rId6"/>
                <a:stretch>
                  <a:fillRect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A80B96F-BD8F-4006-A832-68777749C5CF}"/>
                  </a:ext>
                </a:extLst>
              </p:cNvPr>
              <p:cNvSpPr txBox="1"/>
              <p:nvPr/>
            </p:nvSpPr>
            <p:spPr>
              <a:xfrm>
                <a:off x="530797" y="5465545"/>
                <a:ext cx="2241951" cy="828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Font typeface="+mj-lt"/>
                  <a:buAutoNum type="arabicPeriod" startAt="6"/>
                </a:pPr>
                <a:r>
                  <a:rPr lang="en-US" altLang="ko-KR" sz="1200" b="1" dirty="0" err="1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XGBoost</a:t>
                </a:r>
                <a:r>
                  <a:rPr lang="en-US" altLang="ko-KR" sz="1200" b="1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 Regressor</a:t>
                </a: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RMSE: 0.04618</a:t>
                </a: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</m:ctrlPr>
                      </m:sSupPr>
                      <m:e>
                        <m: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KoPubWorld돋움체 Light" panose="00000300000000000000" pitchFamily="2" charset="-127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050" dirty="0">
                        <a:solidFill>
                          <a:srgbClr val="595959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KoPubWorld돋움체 Light" panose="00000300000000000000" pitchFamily="2" charset="-127"/>
                      </a:rPr>
                      <m:t>: </m:t>
                    </m:r>
                  </m:oMath>
                </a14:m>
                <a:r>
                  <a:rPr lang="en-US" altLang="ko-KR" sz="1050" dirty="0">
                    <a:solidFill>
                      <a:srgbClr val="59595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0.7298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A80B96F-BD8F-4006-A832-68777749C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7" y="5465545"/>
                <a:ext cx="2241951" cy="828817"/>
              </a:xfrm>
              <a:prstGeom prst="rect">
                <a:avLst/>
              </a:prstGeom>
              <a:blipFill>
                <a:blip r:embed="rId7"/>
                <a:stretch>
                  <a:fillRect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그림 53">
            <a:extLst>
              <a:ext uri="{FF2B5EF4-FFF2-40B4-BE49-F238E27FC236}">
                <a16:creationId xmlns:a16="http://schemas.microsoft.com/office/drawing/2014/main" id="{0FCA2E90-6FDD-4BD7-AC5F-138EAD7637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7D175A1-58F7-43E5-B344-E754FBD36A26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30B024D-72C9-491F-B97D-1D52627B6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FBA8E2-8D44-4191-BABF-BF419A7E5AF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lum bright="70000" contrast="-70000"/>
          </a:blip>
          <a:srcRect l="32776" t="15387" r="10181" b="2849"/>
          <a:stretch/>
        </p:blipFill>
        <p:spPr>
          <a:xfrm>
            <a:off x="3199419" y="1237313"/>
            <a:ext cx="557054" cy="5118824"/>
          </a:xfrm>
          <a:prstGeom prst="rect">
            <a:avLst/>
          </a:prstGeom>
        </p:spPr>
      </p:pic>
      <p:pic>
        <p:nvPicPr>
          <p:cNvPr id="8194" name="Picture 2" descr="Regressor predictions and their average">
            <a:extLst>
              <a:ext uri="{FF2B5EF4-FFF2-40B4-BE49-F238E27FC236}">
                <a16:creationId xmlns:a16="http://schemas.microsoft.com/office/drawing/2014/main" id="{2191C95A-4B74-46E4-A582-291683F39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549" y="2322698"/>
            <a:ext cx="5574627" cy="41809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8B7ED5-A1FE-42CB-A25C-0D9E25E4F714}"/>
              </a:ext>
            </a:extLst>
          </p:cNvPr>
          <p:cNvSpPr/>
          <p:nvPr/>
        </p:nvSpPr>
        <p:spPr>
          <a:xfrm>
            <a:off x="1221457" y="2115312"/>
            <a:ext cx="717071" cy="250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3061CE5-B235-4936-A474-756709791996}"/>
              </a:ext>
            </a:extLst>
          </p:cNvPr>
          <p:cNvSpPr/>
          <p:nvPr/>
        </p:nvSpPr>
        <p:spPr>
          <a:xfrm>
            <a:off x="1221457" y="3666084"/>
            <a:ext cx="717071" cy="250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C4040E-469C-4C19-9A55-CA5885305035}"/>
              </a:ext>
            </a:extLst>
          </p:cNvPr>
          <p:cNvSpPr/>
          <p:nvPr/>
        </p:nvSpPr>
        <p:spPr>
          <a:xfrm>
            <a:off x="1221457" y="5258160"/>
            <a:ext cx="717071" cy="250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AA1F84C-B01D-4CDD-B5F1-FA77BDE1F4A6}"/>
              </a:ext>
            </a:extLst>
          </p:cNvPr>
          <p:cNvSpPr/>
          <p:nvPr/>
        </p:nvSpPr>
        <p:spPr>
          <a:xfrm>
            <a:off x="1221457" y="2881567"/>
            <a:ext cx="717071" cy="250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CA7D9-5279-4769-88D0-9DA35FDEB554}"/>
              </a:ext>
            </a:extLst>
          </p:cNvPr>
          <p:cNvSpPr/>
          <p:nvPr/>
        </p:nvSpPr>
        <p:spPr>
          <a:xfrm>
            <a:off x="1221457" y="4432339"/>
            <a:ext cx="717071" cy="250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43080D-535A-4A0A-B2F6-81BD881C6984}"/>
              </a:ext>
            </a:extLst>
          </p:cNvPr>
          <p:cNvSpPr/>
          <p:nvPr/>
        </p:nvSpPr>
        <p:spPr>
          <a:xfrm>
            <a:off x="1221457" y="6024415"/>
            <a:ext cx="717071" cy="250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8B9664-0A68-467E-A664-DB3327DF5DDC}"/>
              </a:ext>
            </a:extLst>
          </p:cNvPr>
          <p:cNvSpPr txBox="1"/>
          <p:nvPr/>
        </p:nvSpPr>
        <p:spPr>
          <a:xfrm>
            <a:off x="3629633" y="1542021"/>
            <a:ext cx="509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Voting Regressor</a:t>
            </a:r>
            <a:r>
              <a:rPr lang="ko-KR" altLang="en-US" sz="11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에 반영할 각 모델의 가중치는 각 모델의</a:t>
            </a:r>
            <a:r>
              <a:rPr lang="en-US" altLang="ko-KR" sz="11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1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결정계수를 기준으로 부여</a:t>
            </a:r>
          </a:p>
        </p:txBody>
      </p:sp>
      <p:pic>
        <p:nvPicPr>
          <p:cNvPr id="2049" name="_x345704680">
            <a:extLst>
              <a:ext uri="{FF2B5EF4-FFF2-40B4-BE49-F238E27FC236}">
                <a16:creationId xmlns:a16="http://schemas.microsoft.com/office/drawing/2014/main" id="{CBDAB2A7-B8CF-40BC-9D25-B3918CD20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859" y="1912706"/>
            <a:ext cx="8307774" cy="45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736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B65C10-201F-4D7B-B7FA-E9A0690F7DF4}"/>
              </a:ext>
            </a:extLst>
          </p:cNvPr>
          <p:cNvSpPr/>
          <p:nvPr/>
        </p:nvSpPr>
        <p:spPr>
          <a:xfrm>
            <a:off x="5910648" y="1405198"/>
            <a:ext cx="5838105" cy="4533918"/>
          </a:xfrm>
          <a:prstGeom prst="rect">
            <a:avLst/>
          </a:prstGeom>
          <a:noFill/>
          <a:ln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90F4961-C2D3-4FB0-8DD2-96334C9504A7}"/>
              </a:ext>
            </a:extLst>
          </p:cNvPr>
          <p:cNvSpPr/>
          <p:nvPr/>
        </p:nvSpPr>
        <p:spPr>
          <a:xfrm>
            <a:off x="320035" y="1405198"/>
            <a:ext cx="5290190" cy="4533918"/>
          </a:xfrm>
          <a:prstGeom prst="rect">
            <a:avLst/>
          </a:prstGeom>
          <a:noFill/>
          <a:ln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D1332D-015B-4BA2-AF8C-BA8D2EF6CFA7}"/>
              </a:ext>
            </a:extLst>
          </p:cNvPr>
          <p:cNvSpPr txBox="1"/>
          <p:nvPr/>
        </p:nvSpPr>
        <p:spPr>
          <a:xfrm>
            <a:off x="181334" y="6356137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14/22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131884-7F35-47E6-BBD0-52A8E4AF53D5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391E93-42E6-49B7-BD9E-9272B68B2C7E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분석 과정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과제별 결과 도출 과정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C86834-3FA4-49A7-9BF4-62AE8876A101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0FCA2E90-6FDD-4BD7-AC5F-138EAD76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7D175A1-58F7-43E5-B344-E754FBD36A2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30B024D-72C9-491F-B97D-1D52627B6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FA0C2A8-6CFF-4D29-8A4D-910D9B77666F}"/>
              </a:ext>
            </a:extLst>
          </p:cNvPr>
          <p:cNvSpPr txBox="1"/>
          <p:nvPr/>
        </p:nvSpPr>
        <p:spPr>
          <a:xfrm>
            <a:off x="355693" y="1709589"/>
            <a:ext cx="525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어린이 보호구역 외 어린이 교통사고 위험지역 </a:t>
            </a:r>
            <a:r>
              <a:rPr lang="en-US" altLang="ko-KR" sz="16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20</a:t>
            </a:r>
            <a:r>
              <a:rPr lang="ko-KR" altLang="en-US" sz="16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개소 제시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C86A6DE-7529-4123-A0CE-ADBF82E400CC}"/>
              </a:ext>
            </a:extLst>
          </p:cNvPr>
          <p:cNvSpPr/>
          <p:nvPr/>
        </p:nvSpPr>
        <p:spPr>
          <a:xfrm>
            <a:off x="443246" y="1187047"/>
            <a:ext cx="1717624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6D34B6-432B-4A96-B5F8-A957DA169F1E}"/>
              </a:ext>
            </a:extLst>
          </p:cNvPr>
          <p:cNvSpPr txBox="1"/>
          <p:nvPr/>
        </p:nvSpPr>
        <p:spPr>
          <a:xfrm>
            <a:off x="355693" y="1175836"/>
            <a:ext cx="183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과제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</a:t>
            </a:r>
            <a:endParaRPr lang="ko-KR" altLang="en-US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7BD6274-D0BA-44B9-BD8E-17AC8B5F07C1}"/>
              </a:ext>
            </a:extLst>
          </p:cNvPr>
          <p:cNvSpPr/>
          <p:nvPr/>
        </p:nvSpPr>
        <p:spPr>
          <a:xfrm>
            <a:off x="6050204" y="1187047"/>
            <a:ext cx="1717624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65F26F-7616-46C4-8915-AC2A6B48EC04}"/>
              </a:ext>
            </a:extLst>
          </p:cNvPr>
          <p:cNvSpPr txBox="1"/>
          <p:nvPr/>
        </p:nvSpPr>
        <p:spPr>
          <a:xfrm>
            <a:off x="5962651" y="1175836"/>
            <a:ext cx="183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과제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</a:t>
            </a:r>
            <a:endParaRPr lang="ko-KR" altLang="en-US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ED8B63-7744-4FAF-ADC1-F9E8BA774562}"/>
              </a:ext>
            </a:extLst>
          </p:cNvPr>
          <p:cNvSpPr txBox="1"/>
          <p:nvPr/>
        </p:nvSpPr>
        <p:spPr>
          <a:xfrm>
            <a:off x="5962650" y="1709589"/>
            <a:ext cx="5873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기존 어린이 보호구역 중 교통안전시설물 우선 설치 지역 </a:t>
            </a:r>
            <a:r>
              <a:rPr lang="en-US" altLang="ko-KR" sz="16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20</a:t>
            </a:r>
            <a:r>
              <a:rPr lang="ko-KR" altLang="en-US" sz="16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개소 제시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A53E04-4591-42F0-8607-2B10C1F3493E}"/>
              </a:ext>
            </a:extLst>
          </p:cNvPr>
          <p:cNvSpPr txBox="1"/>
          <p:nvPr/>
        </p:nvSpPr>
        <p:spPr>
          <a:xfrm>
            <a:off x="355693" y="2324894"/>
            <a:ext cx="52545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어린이 보호구역을 제외한 </a:t>
            </a:r>
            <a: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4001</a:t>
            </a: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개 격자 추출</a:t>
            </a: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4001</a:t>
            </a: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개 격자 중 모델 </a:t>
            </a:r>
            <a:r>
              <a:rPr lang="ko-KR" altLang="en-US" sz="13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예측값이</a:t>
            </a: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높은 상위 </a:t>
            </a:r>
            <a: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20</a:t>
            </a: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개 격자 추출</a:t>
            </a: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대상지역을 </a:t>
            </a:r>
            <a:r>
              <a:rPr lang="ko-KR" altLang="en-US" sz="13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로드뷰</a:t>
            </a:r>
            <a: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최신 사진 등을 활용하여 적합한 지역이 나왔는지</a:t>
            </a:r>
            <a:b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</a:b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주변환경 등을 육안으로 확인 후 선별</a:t>
            </a: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최종 결과 산출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933C9B-416A-4A71-8249-0DCF8E434D7A}"/>
              </a:ext>
            </a:extLst>
          </p:cNvPr>
          <p:cNvSpPr txBox="1"/>
          <p:nvPr/>
        </p:nvSpPr>
        <p:spPr>
          <a:xfrm>
            <a:off x="6054844" y="2322730"/>
            <a:ext cx="525453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어린이 보호구역 대상 격자 </a:t>
            </a:r>
            <a: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600</a:t>
            </a: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여개 추출</a:t>
            </a: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해당 어린이 보호구역 대상 격자를 어린이 보호구역으로 그룹화</a:t>
            </a: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각 어린이 보호구역에 </a:t>
            </a:r>
            <a:r>
              <a:rPr lang="en-US" altLang="ko-KR" sz="13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pid</a:t>
            </a:r>
            <a: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(protection ID</a:t>
            </a: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를 부여</a:t>
            </a:r>
            <a: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하여 </a:t>
            </a:r>
            <a: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91</a:t>
            </a: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개로 축소</a:t>
            </a: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어린이 보호구역</a:t>
            </a:r>
            <a: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(</a:t>
            </a:r>
            <a:r>
              <a:rPr lang="en-US" altLang="ko-KR" sz="13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pid</a:t>
            </a:r>
            <a: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별로 모델 </a:t>
            </a:r>
            <a:r>
              <a:rPr lang="ko-KR" altLang="en-US" sz="13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예측값을</a:t>
            </a: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그룹별로 평균</a:t>
            </a: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91</a:t>
            </a: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개 어린이 보호 구역 모델 </a:t>
            </a:r>
            <a:r>
              <a:rPr lang="ko-KR" altLang="en-US" sz="13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예측값</a:t>
            </a: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평균 상위 </a:t>
            </a:r>
            <a: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20</a:t>
            </a: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개 보호 구역을 추출</a:t>
            </a: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대상지역을 </a:t>
            </a:r>
            <a:r>
              <a:rPr lang="ko-KR" altLang="en-US" sz="13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로드뷰</a:t>
            </a:r>
            <a: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최신 사진 등을 활용하여 적합한 지역이 나왔는지</a:t>
            </a:r>
            <a:br>
              <a:rPr lang="en-US" altLang="ko-KR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</a:b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주변환경 등을 육안으로 확인 후 도로교통 안전 시설물 설치 위치 선정</a:t>
            </a: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3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3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최종 결과 산출</a:t>
            </a:r>
          </a:p>
        </p:txBody>
      </p:sp>
    </p:spTree>
    <p:extLst>
      <p:ext uri="{BB962C8B-B14F-4D97-AF65-F5344CB8AC3E}">
        <p14:creationId xmlns:p14="http://schemas.microsoft.com/office/powerpoint/2010/main" val="2522166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D1332D-015B-4BA2-AF8C-BA8D2EF6CFA7}"/>
              </a:ext>
            </a:extLst>
          </p:cNvPr>
          <p:cNvSpPr txBox="1"/>
          <p:nvPr/>
        </p:nvSpPr>
        <p:spPr>
          <a:xfrm>
            <a:off x="181334" y="6356137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15/22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131884-7F35-47E6-BBD0-52A8E4AF53D5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391E93-42E6-49B7-BD9E-9272B68B2C7E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분석 결과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어린이 교통사고 취약 지역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C86834-3FA4-49A7-9BF4-62AE8876A101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0FCA2E90-6FDD-4BD7-AC5F-138EAD76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7D175A1-58F7-43E5-B344-E754FBD36A2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30B024D-72C9-491F-B97D-1D52627B6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5C10B70-3A1C-4350-BEDA-0F1E9EF1B4BF}"/>
              </a:ext>
            </a:extLst>
          </p:cNvPr>
          <p:cNvSpPr txBox="1"/>
          <p:nvPr/>
        </p:nvSpPr>
        <p:spPr>
          <a:xfrm>
            <a:off x="2262018" y="1175836"/>
            <a:ext cx="525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어린이 보호구역 외 어린이 교통사고 위험지역 </a:t>
            </a: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20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개소 제시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AC454D-0B4E-46F3-B84D-901422715D0A}"/>
              </a:ext>
            </a:extLst>
          </p:cNvPr>
          <p:cNvSpPr/>
          <p:nvPr/>
        </p:nvSpPr>
        <p:spPr>
          <a:xfrm>
            <a:off x="443246" y="1187047"/>
            <a:ext cx="1717624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20AFAD-99A9-4F07-A19F-F49676E341FA}"/>
              </a:ext>
            </a:extLst>
          </p:cNvPr>
          <p:cNvSpPr txBox="1"/>
          <p:nvPr/>
        </p:nvSpPr>
        <p:spPr>
          <a:xfrm>
            <a:off x="355693" y="1175836"/>
            <a:ext cx="183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과제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</a:t>
            </a:r>
            <a:endParaRPr lang="ko-KR" altLang="en-US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4D498A-EA50-4F8C-B533-EA10A1BC308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114" y="1638005"/>
            <a:ext cx="8548011" cy="44761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CC4FD6-7491-4EF0-8B1F-E69A63866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1301" y="2667000"/>
            <a:ext cx="2755017" cy="298994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370009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D1332D-015B-4BA2-AF8C-BA8D2EF6CFA7}"/>
              </a:ext>
            </a:extLst>
          </p:cNvPr>
          <p:cNvSpPr txBox="1"/>
          <p:nvPr/>
        </p:nvSpPr>
        <p:spPr>
          <a:xfrm>
            <a:off x="181334" y="6356137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16/22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131884-7F35-47E6-BBD0-52A8E4AF53D5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391E93-42E6-49B7-BD9E-9272B68B2C7E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분석 결과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어린이 교통사고 취약 지역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C86834-3FA4-49A7-9BF4-62AE8876A101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0FCA2E90-6FDD-4BD7-AC5F-138EAD76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7D175A1-58F7-43E5-B344-E754FBD36A2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30B024D-72C9-491F-B97D-1D52627B6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5C10B70-3A1C-4350-BEDA-0F1E9EF1B4BF}"/>
              </a:ext>
            </a:extLst>
          </p:cNvPr>
          <p:cNvSpPr txBox="1"/>
          <p:nvPr/>
        </p:nvSpPr>
        <p:spPr>
          <a:xfrm>
            <a:off x="2278303" y="1175837"/>
            <a:ext cx="149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지역 확인 예시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AC454D-0B4E-46F3-B84D-901422715D0A}"/>
              </a:ext>
            </a:extLst>
          </p:cNvPr>
          <p:cNvSpPr/>
          <p:nvPr/>
        </p:nvSpPr>
        <p:spPr>
          <a:xfrm>
            <a:off x="443246" y="1187047"/>
            <a:ext cx="1717624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20AFAD-99A9-4F07-A19F-F49676E341FA}"/>
              </a:ext>
            </a:extLst>
          </p:cNvPr>
          <p:cNvSpPr txBox="1"/>
          <p:nvPr/>
        </p:nvSpPr>
        <p:spPr>
          <a:xfrm>
            <a:off x="355693" y="1175836"/>
            <a:ext cx="183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과제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</a:t>
            </a:r>
            <a:endParaRPr lang="ko-KR" altLang="en-US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D4AD86-4592-4E07-A997-5CDD231B407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7400" y="1817574"/>
            <a:ext cx="4754880" cy="21031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8B60C8-11F1-4C27-AF60-E3C16CC5BC4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7400" y="4017709"/>
            <a:ext cx="4754880" cy="21031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4EFA066-9D22-4858-BBF8-7C86387EBBA8}"/>
              </a:ext>
            </a:extLst>
          </p:cNvPr>
          <p:cNvSpPr txBox="1"/>
          <p:nvPr/>
        </p:nvSpPr>
        <p:spPr>
          <a:xfrm>
            <a:off x="5607780" y="1762134"/>
            <a:ext cx="1621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글라스바바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일대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BD889-F3BB-4A52-BB1E-BE34E4F2D6D0}"/>
              </a:ext>
            </a:extLst>
          </p:cNvPr>
          <p:cNvSpPr txBox="1"/>
          <p:nvPr/>
        </p:nvSpPr>
        <p:spPr>
          <a:xfrm>
            <a:off x="5607780" y="2109172"/>
            <a:ext cx="318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127.068143E	37.148785N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2A5EEB-790D-4E2C-8AB2-4B76641038C3}"/>
              </a:ext>
            </a:extLst>
          </p:cNvPr>
          <p:cNvSpPr txBox="1"/>
          <p:nvPr/>
        </p:nvSpPr>
        <p:spPr>
          <a:xfrm>
            <a:off x="5607780" y="4017709"/>
            <a:ext cx="2107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IBK 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기업은행 일대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B0DE38-E830-432D-825C-974A528CD02D}"/>
              </a:ext>
            </a:extLst>
          </p:cNvPr>
          <p:cNvSpPr txBox="1"/>
          <p:nvPr/>
        </p:nvSpPr>
        <p:spPr>
          <a:xfrm>
            <a:off x="5607780" y="4364747"/>
            <a:ext cx="318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127.076026E	37.148813N</a:t>
            </a:r>
          </a:p>
        </p:txBody>
      </p:sp>
    </p:spTree>
    <p:extLst>
      <p:ext uri="{BB962C8B-B14F-4D97-AF65-F5344CB8AC3E}">
        <p14:creationId xmlns:p14="http://schemas.microsoft.com/office/powerpoint/2010/main" val="2298504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19FE8FC-9380-4360-A908-812483E37A5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1817574"/>
            <a:ext cx="4754880" cy="21031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7CB4F64-EBEC-4E9E-8A16-6C57B0A574C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7400" y="4017709"/>
            <a:ext cx="4754880" cy="210312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D1332D-015B-4BA2-AF8C-BA8D2EF6CFA7}"/>
              </a:ext>
            </a:extLst>
          </p:cNvPr>
          <p:cNvSpPr txBox="1"/>
          <p:nvPr/>
        </p:nvSpPr>
        <p:spPr>
          <a:xfrm>
            <a:off x="181334" y="6356137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17/22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131884-7F35-47E6-BBD0-52A8E4AF53D5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391E93-42E6-49B7-BD9E-9272B68B2C7E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분석 결과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어린이 교통사고 취약 지역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C86834-3FA4-49A7-9BF4-62AE8876A101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0FCA2E90-6FDD-4BD7-AC5F-138EAD763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7D175A1-58F7-43E5-B344-E754FBD36A2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30B024D-72C9-491F-B97D-1D52627B6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AC454D-0B4E-46F3-B84D-901422715D0A}"/>
              </a:ext>
            </a:extLst>
          </p:cNvPr>
          <p:cNvSpPr/>
          <p:nvPr/>
        </p:nvSpPr>
        <p:spPr>
          <a:xfrm>
            <a:off x="443246" y="1187047"/>
            <a:ext cx="1717624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20AFAD-99A9-4F07-A19F-F49676E341FA}"/>
              </a:ext>
            </a:extLst>
          </p:cNvPr>
          <p:cNvSpPr txBox="1"/>
          <p:nvPr/>
        </p:nvSpPr>
        <p:spPr>
          <a:xfrm>
            <a:off x="355693" y="1175836"/>
            <a:ext cx="183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과제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</a:t>
            </a:r>
            <a:endParaRPr lang="ko-KR" altLang="en-US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BC06C6-609C-4C39-AB46-797B8626CE3C}"/>
              </a:ext>
            </a:extLst>
          </p:cNvPr>
          <p:cNvSpPr txBox="1"/>
          <p:nvPr/>
        </p:nvSpPr>
        <p:spPr>
          <a:xfrm>
            <a:off x="2278303" y="1175837"/>
            <a:ext cx="149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지역 확인 예시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7A2FE7-D377-4F2C-887E-240273841053}"/>
              </a:ext>
            </a:extLst>
          </p:cNvPr>
          <p:cNvSpPr txBox="1"/>
          <p:nvPr/>
        </p:nvSpPr>
        <p:spPr>
          <a:xfrm>
            <a:off x="5607780" y="1762134"/>
            <a:ext cx="2355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쉐보레 오산전시장 일대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097064-AE39-41BE-921D-8FC88B09D057}"/>
              </a:ext>
            </a:extLst>
          </p:cNvPr>
          <p:cNvSpPr txBox="1"/>
          <p:nvPr/>
        </p:nvSpPr>
        <p:spPr>
          <a:xfrm>
            <a:off x="5607780" y="2109172"/>
            <a:ext cx="318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127.073789E	37.146101N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72B04-827B-414F-8567-E694FBC60A88}"/>
              </a:ext>
            </a:extLst>
          </p:cNvPr>
          <p:cNvSpPr txBox="1"/>
          <p:nvPr/>
        </p:nvSpPr>
        <p:spPr>
          <a:xfrm>
            <a:off x="5607780" y="4017709"/>
            <a:ext cx="2107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이마트 일대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9F4DBC-8216-4AA5-87B3-B5799DEB1E05}"/>
              </a:ext>
            </a:extLst>
          </p:cNvPr>
          <p:cNvSpPr txBox="1"/>
          <p:nvPr/>
        </p:nvSpPr>
        <p:spPr>
          <a:xfrm>
            <a:off x="5607780" y="4364747"/>
            <a:ext cx="318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127.071562E	37.141586N</a:t>
            </a:r>
          </a:p>
        </p:txBody>
      </p:sp>
    </p:spTree>
    <p:extLst>
      <p:ext uri="{BB962C8B-B14F-4D97-AF65-F5344CB8AC3E}">
        <p14:creationId xmlns:p14="http://schemas.microsoft.com/office/powerpoint/2010/main" val="844256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1330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430943" y="2598003"/>
            <a:ext cx="4985468" cy="1008700"/>
            <a:chOff x="3403338" y="2598003"/>
            <a:chExt cx="4985468" cy="10087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398040" cy="830997"/>
              <a:chOff x="3403338" y="2598003"/>
              <a:chExt cx="2398040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161935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World돋움체 Bold" panose="00000800000000000000" pitchFamily="2" charset="-127"/>
                  </a:rPr>
                  <a:t>분석 배경 및 목표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 문제 인식</a:t>
                </a:r>
                <a:endPara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endParaRPr>
              </a:p>
              <a:p>
                <a:r>
                  <a:rPr lang="ko-KR" altLang="en-US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 목표</a:t>
                </a:r>
                <a:endPara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1934772" cy="1008700"/>
              <a:chOff x="6454034" y="2598003"/>
              <a:chExt cx="1934772" cy="100870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1156086" cy="938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World돋움체 Bold" panose="00000800000000000000" pitchFamily="2" charset="-127"/>
                  </a:rPr>
                  <a:t>분석 과정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Bold" panose="00000800000000000000" pitchFamily="2" charset="-127"/>
                </a:endParaRPr>
              </a:p>
              <a:p>
                <a:r>
                  <a:rPr lang="en-US" altLang="ko-K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 </a:t>
                </a:r>
                <a:r>
                  <a:rPr lang="ko-KR" altLang="en-US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자료 </a:t>
                </a:r>
                <a:r>
                  <a:rPr lang="ko-KR" altLang="en-US" sz="13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전처리</a:t>
                </a:r>
                <a:endPara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endParaRPr>
              </a:p>
              <a:p>
                <a:r>
                  <a:rPr lang="ko-KR" altLang="en-US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 모델 선정</a:t>
                </a:r>
                <a:endPara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endParaRPr>
              </a:p>
              <a:p>
                <a:r>
                  <a:rPr lang="ko-KR" altLang="en-US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Light" panose="00000300000000000000" pitchFamily="2" charset="-127"/>
                  </a:rPr>
                  <a:t> 위치선정 기준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430943" y="3975509"/>
            <a:ext cx="4373121" cy="830997"/>
            <a:chOff x="3403338" y="2598003"/>
            <a:chExt cx="4373121" cy="83099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2128736" cy="830997"/>
              <a:chOff x="3403338" y="2598003"/>
              <a:chExt cx="2128736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1350050" cy="538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World돋움체 Bold" panose="00000800000000000000" pitchFamily="2" charset="-127"/>
                  </a:rPr>
                  <a:t>분석 결과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Bold" panose="00000800000000000000" pitchFamily="2" charset="-127"/>
                  </a:rPr>
                  <a:t> 최종후보지 선정</a:t>
                </a:r>
                <a:r>
                  <a:rPr lang="en-US" altLang="ko-K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KoPubWorld돋움체 Bold" panose="00000800000000000000" pitchFamily="2" charset="-127"/>
                  </a:rPr>
                  <a:t> 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6454034" y="2598003"/>
              <a:ext cx="1322425" cy="830997"/>
              <a:chOff x="6454034" y="2598003"/>
              <a:chExt cx="1322425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4800" b="1" dirty="0">
                  <a:solidFill>
                    <a:srgbClr val="64DEC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5437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World돋움체 Bold" panose="00000800000000000000" pitchFamily="2" charset="-127"/>
                  </a:rPr>
                  <a:t>결론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3B9408F2-913E-4FD8-ACA8-595925403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F70DA6A-C202-4990-BEB9-F736140D251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DE2E1BC-41AE-46FF-971D-ACA137B91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D1332D-015B-4BA2-AF8C-BA8D2EF6CFA7}"/>
              </a:ext>
            </a:extLst>
          </p:cNvPr>
          <p:cNvSpPr txBox="1"/>
          <p:nvPr/>
        </p:nvSpPr>
        <p:spPr>
          <a:xfrm>
            <a:off x="181334" y="6356137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18/22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131884-7F35-47E6-BBD0-52A8E4AF53D5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391E93-42E6-49B7-BD9E-9272B68B2C7E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분석 결과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어린이 교통사고 취약 지역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C86834-3FA4-49A7-9BF4-62AE8876A101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A2D467-ABAE-4205-863D-4E2D235EE648}"/>
              </a:ext>
            </a:extLst>
          </p:cNvPr>
          <p:cNvSpPr/>
          <p:nvPr/>
        </p:nvSpPr>
        <p:spPr>
          <a:xfrm>
            <a:off x="443246" y="1187047"/>
            <a:ext cx="1717624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B653B6-0D64-4F84-92FA-FF9BBF709FB6}"/>
              </a:ext>
            </a:extLst>
          </p:cNvPr>
          <p:cNvSpPr txBox="1"/>
          <p:nvPr/>
        </p:nvSpPr>
        <p:spPr>
          <a:xfrm>
            <a:off x="355693" y="1175836"/>
            <a:ext cx="183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과제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</a:t>
            </a:r>
            <a:endParaRPr lang="ko-KR" altLang="en-US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0FCA2E90-6FDD-4BD7-AC5F-138EAD76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7D175A1-58F7-43E5-B344-E754FBD36A2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30B024D-72C9-491F-B97D-1D52627B6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3F53873-19A8-4F16-A1D8-4920C6B0E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716192" y="1712767"/>
            <a:ext cx="4280509" cy="21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296AF2-E20C-43CC-BE08-8B082EC0C908}"/>
              </a:ext>
            </a:extLst>
          </p:cNvPr>
          <p:cNvSpPr txBox="1"/>
          <p:nvPr/>
        </p:nvSpPr>
        <p:spPr>
          <a:xfrm>
            <a:off x="2278303" y="1177437"/>
            <a:ext cx="7087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기존 어린이 보호구역 중 교통안전시설물 우선 설치 지역 </a:t>
            </a: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20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개소 </a:t>
            </a: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(43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개 시설</a:t>
            </a: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제시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67691B-0A12-40AD-BE08-B1A739CC34B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131301" y="2666852"/>
            <a:ext cx="2752344" cy="299008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C0CB1C-341D-46F6-A388-DDD6736E7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99" y="1525601"/>
            <a:ext cx="7026841" cy="500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26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48C621-A681-4AE7-8C6C-A768C0633A0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1824037"/>
            <a:ext cx="4754880" cy="210312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D1332D-015B-4BA2-AF8C-BA8D2EF6CFA7}"/>
              </a:ext>
            </a:extLst>
          </p:cNvPr>
          <p:cNvSpPr txBox="1"/>
          <p:nvPr/>
        </p:nvSpPr>
        <p:spPr>
          <a:xfrm>
            <a:off x="181334" y="6356137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19/22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131884-7F35-47E6-BBD0-52A8E4AF53D5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391E93-42E6-49B7-BD9E-9272B68B2C7E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분석 결과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어린이 교통사고 취약 지역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C86834-3FA4-49A7-9BF4-62AE8876A101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0FCA2E90-6FDD-4BD7-AC5F-138EAD763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7D175A1-58F7-43E5-B344-E754FBD36A2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30B024D-72C9-491F-B97D-1D52627B66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AC454D-0B4E-46F3-B84D-901422715D0A}"/>
              </a:ext>
            </a:extLst>
          </p:cNvPr>
          <p:cNvSpPr/>
          <p:nvPr/>
        </p:nvSpPr>
        <p:spPr>
          <a:xfrm>
            <a:off x="443246" y="1187047"/>
            <a:ext cx="1717624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20AFAD-99A9-4F07-A19F-F49676E341FA}"/>
              </a:ext>
            </a:extLst>
          </p:cNvPr>
          <p:cNvSpPr txBox="1"/>
          <p:nvPr/>
        </p:nvSpPr>
        <p:spPr>
          <a:xfrm>
            <a:off x="355693" y="1175836"/>
            <a:ext cx="183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과제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</a:t>
            </a:r>
            <a:endParaRPr lang="ko-KR" altLang="en-US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D43F0-75CD-4154-845F-FF1CCF24EC7B}"/>
              </a:ext>
            </a:extLst>
          </p:cNvPr>
          <p:cNvSpPr txBox="1"/>
          <p:nvPr/>
        </p:nvSpPr>
        <p:spPr>
          <a:xfrm>
            <a:off x="2278303" y="1175837"/>
            <a:ext cx="149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지역 확인 예시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F30176-6468-441C-9089-3039AEA4CBE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7400" y="4079403"/>
            <a:ext cx="4754880" cy="2103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B11125-8B72-412F-B24C-849B2DF15C7A}"/>
              </a:ext>
            </a:extLst>
          </p:cNvPr>
          <p:cNvSpPr txBox="1"/>
          <p:nvPr/>
        </p:nvSpPr>
        <p:spPr>
          <a:xfrm>
            <a:off x="5607780" y="1762134"/>
            <a:ext cx="2736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원일초등학교 일대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369962-4F46-4626-A7C6-59670AFFAE48}"/>
              </a:ext>
            </a:extLst>
          </p:cNvPr>
          <p:cNvSpPr txBox="1"/>
          <p:nvPr/>
        </p:nvSpPr>
        <p:spPr>
          <a:xfrm>
            <a:off x="5607780" y="2109172"/>
            <a:ext cx="3183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127.071934E	37.139555N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교차로 횡단보도 과속방지턱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94835D-6B91-4466-BDFA-14AC0A659E91}"/>
              </a:ext>
            </a:extLst>
          </p:cNvPr>
          <p:cNvSpPr txBox="1"/>
          <p:nvPr/>
        </p:nvSpPr>
        <p:spPr>
          <a:xfrm>
            <a:off x="5607780" y="4017709"/>
            <a:ext cx="2888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원동 </a:t>
            </a: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e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편한세상 </a:t>
            </a: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단지 후문 일대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B00571-157D-42E5-88CE-A16F54D929D9}"/>
              </a:ext>
            </a:extLst>
          </p:cNvPr>
          <p:cNvSpPr txBox="1"/>
          <p:nvPr/>
        </p:nvSpPr>
        <p:spPr>
          <a:xfrm>
            <a:off x="5607780" y="4364747"/>
            <a:ext cx="6279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127.070451E	37.138877N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교차로 </a:t>
            </a:r>
            <a:r>
              <a:rPr lang="ko-KR" altLang="en-US" sz="16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주정차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단속</a:t>
            </a: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볼록거울</a:t>
            </a: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속도제한 표지판</a:t>
            </a: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옐로카펫</a:t>
            </a: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노랑발자국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8368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D1332D-015B-4BA2-AF8C-BA8D2EF6CFA7}"/>
              </a:ext>
            </a:extLst>
          </p:cNvPr>
          <p:cNvSpPr txBox="1"/>
          <p:nvPr/>
        </p:nvSpPr>
        <p:spPr>
          <a:xfrm>
            <a:off x="181334" y="6356137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20/22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131884-7F35-47E6-BBD0-52A8E4AF53D5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391E93-42E6-49B7-BD9E-9272B68B2C7E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분석 결과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어린이 교통사고 취약 지역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C86834-3FA4-49A7-9BF4-62AE8876A101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0FCA2E90-6FDD-4BD7-AC5F-138EAD76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7D175A1-58F7-43E5-B344-E754FBD36A2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30B024D-72C9-491F-B97D-1D52627B6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3F53873-19A8-4F16-A1D8-4920C6B0E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716192" y="1712767"/>
            <a:ext cx="4280509" cy="21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AC454D-0B4E-46F3-B84D-901422715D0A}"/>
              </a:ext>
            </a:extLst>
          </p:cNvPr>
          <p:cNvSpPr/>
          <p:nvPr/>
        </p:nvSpPr>
        <p:spPr>
          <a:xfrm>
            <a:off x="443246" y="1187047"/>
            <a:ext cx="1717624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20AFAD-99A9-4F07-A19F-F49676E341FA}"/>
              </a:ext>
            </a:extLst>
          </p:cNvPr>
          <p:cNvSpPr txBox="1"/>
          <p:nvPr/>
        </p:nvSpPr>
        <p:spPr>
          <a:xfrm>
            <a:off x="355693" y="1175836"/>
            <a:ext cx="183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과제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</a:t>
            </a:r>
            <a:endParaRPr lang="ko-KR" altLang="en-US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D43F0-75CD-4154-845F-FF1CCF24EC7B}"/>
              </a:ext>
            </a:extLst>
          </p:cNvPr>
          <p:cNvSpPr txBox="1"/>
          <p:nvPr/>
        </p:nvSpPr>
        <p:spPr>
          <a:xfrm>
            <a:off x="2278303" y="1175837"/>
            <a:ext cx="149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지역 확인 예시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39FA4E-1B10-4162-B005-EFB4F5A9B67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7400" y="1822089"/>
            <a:ext cx="4754880" cy="21031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202556-3D82-46A5-95D6-2F6D77AC5440}"/>
              </a:ext>
            </a:extLst>
          </p:cNvPr>
          <p:cNvSpPr txBox="1"/>
          <p:nvPr/>
        </p:nvSpPr>
        <p:spPr>
          <a:xfrm>
            <a:off x="5607779" y="1762134"/>
            <a:ext cx="404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경기 오산시 </a:t>
            </a:r>
            <a:r>
              <a:rPr lang="ko-KR" altLang="en-US" sz="16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오산대역로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214 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앞 사거리 일대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EFDB56-24C7-4019-BF65-D5889C1FA942}"/>
              </a:ext>
            </a:extLst>
          </p:cNvPr>
          <p:cNvSpPr txBox="1"/>
          <p:nvPr/>
        </p:nvSpPr>
        <p:spPr>
          <a:xfrm>
            <a:off x="5607780" y="2109172"/>
            <a:ext cx="3755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127.066019E	37.171121N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중앙분리대 설치</a:t>
            </a: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미끄럼 방지 시설 설치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F46D2C-2548-4183-9638-45506F4185C4}"/>
              </a:ext>
            </a:extLst>
          </p:cNvPr>
          <p:cNvSpPr txBox="1"/>
          <p:nvPr/>
        </p:nvSpPr>
        <p:spPr>
          <a:xfrm>
            <a:off x="5607779" y="4017709"/>
            <a:ext cx="3523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운암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제</a:t>
            </a: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16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근린공원앞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어린이보호구역 일대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CEDBD-47D6-4C44-A9A3-4512C1966128}"/>
              </a:ext>
            </a:extLst>
          </p:cNvPr>
          <p:cNvSpPr txBox="1"/>
          <p:nvPr/>
        </p:nvSpPr>
        <p:spPr>
          <a:xfrm>
            <a:off x="5607780" y="4364747"/>
            <a:ext cx="5701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127.076988E	37.156130N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해당 지역 신호등 설치 및 중앙분리대 설치 불법주정차 금지지역</a:t>
            </a:r>
            <a:endParaRPr lang="en-US" altLang="ko-KR" sz="16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7E4E63-BBBA-43F3-93A4-755DBC35C3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7400" y="4096735"/>
            <a:ext cx="475488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6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D1332D-015B-4BA2-AF8C-BA8D2EF6CFA7}"/>
              </a:ext>
            </a:extLst>
          </p:cNvPr>
          <p:cNvSpPr txBox="1"/>
          <p:nvPr/>
        </p:nvSpPr>
        <p:spPr>
          <a:xfrm>
            <a:off x="181334" y="6356137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21/22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131884-7F35-47E6-BBD0-52A8E4AF53D5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391E93-42E6-49B7-BD9E-9272B68B2C7E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분석 결론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어린이 교통사고 취약 지역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C86834-3FA4-49A7-9BF4-62AE8876A101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A2D467-ABAE-4205-863D-4E2D235EE648}"/>
              </a:ext>
            </a:extLst>
          </p:cNvPr>
          <p:cNvSpPr/>
          <p:nvPr/>
        </p:nvSpPr>
        <p:spPr>
          <a:xfrm>
            <a:off x="443246" y="1187047"/>
            <a:ext cx="217529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B653B6-0D64-4F84-92FA-FF9BBF709FB6}"/>
              </a:ext>
            </a:extLst>
          </p:cNvPr>
          <p:cNvSpPr txBox="1"/>
          <p:nvPr/>
        </p:nvSpPr>
        <p:spPr>
          <a:xfrm>
            <a:off x="565826" y="1175836"/>
            <a:ext cx="1996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결론 및 기대효과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0FCA2E90-6FDD-4BD7-AC5F-138EAD76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7D175A1-58F7-43E5-B344-E754FBD36A2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30B024D-72C9-491F-B97D-1D52627B6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3F53873-19A8-4F16-A1D8-4920C6B0E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716192" y="1712767"/>
            <a:ext cx="4280509" cy="21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BB1896-6711-4D4C-AFF3-D16FFCBC7C84}"/>
              </a:ext>
            </a:extLst>
          </p:cNvPr>
          <p:cNvSpPr txBox="1"/>
          <p:nvPr/>
        </p:nvSpPr>
        <p:spPr>
          <a:xfrm>
            <a:off x="355693" y="1687950"/>
            <a:ext cx="703570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어린이 교통사고를 기반으로 한 </a:t>
            </a:r>
            <a:r>
              <a:rPr lang="ko-KR" altLang="en-US" sz="1600" b="1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16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모델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로 교통사고 위험지역을 선제에 분석</a:t>
            </a:r>
            <a:endParaRPr lang="en-US" altLang="ko-KR" sz="16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단순 교통사고 다발지역과는 별개로 주변 지역과 </a:t>
            </a:r>
            <a:r>
              <a:rPr lang="ko-KR" altLang="en-US" sz="16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주변 변수들의 영향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을 함께 분석하여 교통사고 위험지역을 도출한데에 의의</a:t>
            </a:r>
            <a:endParaRPr lang="en-US" altLang="ko-KR" sz="16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과제 </a:t>
            </a: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1.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어린이 보호구역 외 어린이 교통사고 위험지역 </a:t>
            </a: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20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개소를 제시</a:t>
            </a:r>
            <a:endParaRPr lang="en-US" altLang="ko-KR" sz="16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과제 </a:t>
            </a: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2.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기존 어린이 보호구역 중 교통안전시설물 우선 설치 지역 </a:t>
            </a: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20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개소에 여러 교통안전 시설물을 설치를 제안</a:t>
            </a:r>
            <a:endParaRPr lang="en-US" altLang="ko-KR" sz="16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lvl="1"/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오산시의 경우 어린이 보호구역 내에 교통사고 예방을 위한 많은 대비가 되어 있어 보행자 어린이 보호를 위한 추가 설치가 필요한 시설을 찾는데 주력함</a:t>
            </a:r>
            <a:endParaRPr lang="en-US" altLang="ko-KR" sz="16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어린이 보호구역 운영시간에 보행중인 어린이들의 교통사고를 줄여 어린이 사망률</a:t>
            </a: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교통사고율을 줄일 수 있을 것으로 기대</a:t>
            </a:r>
            <a:endParaRPr lang="en-US" altLang="ko-KR" sz="16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위 분석으로 </a:t>
            </a:r>
            <a:r>
              <a:rPr lang="ko-KR" altLang="en-US" sz="16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어린이들이 행복하게 살 수 있는 도시</a:t>
            </a:r>
            <a:r>
              <a:rPr lang="en-US" altLang="ko-KR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b="1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오산시</a:t>
            </a:r>
            <a:r>
              <a:rPr lang="ko-KR" altLang="en-US" sz="16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를 만드는데 조금이나마 기여할 수 있을 것으로 기대 </a:t>
            </a:r>
            <a:endParaRPr lang="en-US" altLang="ko-KR" sz="16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919ADFD-36F9-4054-8ADB-B9E5E5E14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74" y="1863379"/>
            <a:ext cx="3664905" cy="35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06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7A3C0B-50D9-472C-AB5E-D4BA4C50B50C}"/>
              </a:ext>
            </a:extLst>
          </p:cNvPr>
          <p:cNvSpPr/>
          <p:nvPr/>
        </p:nvSpPr>
        <p:spPr>
          <a:xfrm>
            <a:off x="910909" y="6034656"/>
            <a:ext cx="6874073" cy="791996"/>
          </a:xfrm>
          <a:prstGeom prst="rect">
            <a:avLst/>
          </a:prstGeom>
          <a:noFill/>
          <a:ln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0E2063-BD2C-4277-88FF-B16E9EA8ADE2}"/>
              </a:ext>
            </a:extLst>
          </p:cNvPr>
          <p:cNvSpPr txBox="1"/>
          <p:nvPr/>
        </p:nvSpPr>
        <p:spPr>
          <a:xfrm>
            <a:off x="752627" y="560996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64DECF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참고문헌</a:t>
            </a:r>
            <a:endParaRPr lang="ko-KR" altLang="en-US" sz="4000" b="1" dirty="0">
              <a:solidFill>
                <a:srgbClr val="64DECF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141000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D33970-8AFA-4536-9119-92817C2C3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655951-6BF8-4444-B9A6-130C5B2AC8D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25FC13-2C98-4ADB-B1EF-69675AE86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04B95F-6344-44B3-94B9-819763DE2952}"/>
              </a:ext>
            </a:extLst>
          </p:cNvPr>
          <p:cNvSpPr txBox="1"/>
          <p:nvPr/>
        </p:nvSpPr>
        <p:spPr>
          <a:xfrm>
            <a:off x="181334" y="6356137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22/22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807C3B-0E4E-4F8D-A1E4-8C433D9118EB}"/>
              </a:ext>
            </a:extLst>
          </p:cNvPr>
          <p:cNvSpPr txBox="1"/>
          <p:nvPr/>
        </p:nvSpPr>
        <p:spPr>
          <a:xfrm>
            <a:off x="557401" y="1512059"/>
            <a:ext cx="11218040" cy="329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박승훈 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(2014). 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안전한 </a:t>
            </a:r>
            <a:r>
              <a:rPr lang="ko-KR" altLang="en-US" sz="14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통학로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조성을 위한 보행자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차량간 교통사고와 학교주변의 물리적 환경과의 연관성 연구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대한건축학회 논문집 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계획계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, 30(8), 181-189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박승훈 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(2014). 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근린환경이 보행자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차량 충돌사고에 미치는 영향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국토계획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, 49(3), 143-157.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류종득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_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딥 러닝을 이용한 고속도로 교통사고 예측모델 개발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._</a:t>
            </a:r>
            <a:r>
              <a:rPr lang="ko-KR" altLang="en-US" sz="14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국내박사학위논문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아주대학교 일반대학원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, 2018. 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경기도</a:t>
            </a:r>
            <a:endParaRPr lang="en-US" altLang="ko-KR" sz="14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김준기 외 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7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인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교통사고에 안전한 국토 구현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, 2018. 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국토연구원</a:t>
            </a:r>
            <a:endParaRPr lang="en-US" altLang="ko-KR" sz="14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오산시 어린이보호구역 보행안전 확보방안 연구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경기연구원</a:t>
            </a:r>
            <a:endParaRPr lang="en-US" altLang="ko-KR" sz="14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2020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년도 인천광역시 교통안전 시행계획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최종공고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), 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인천광역시</a:t>
            </a:r>
            <a:endParaRPr lang="en-US" altLang="ko-KR" sz="14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어린이보호구역 교통사고 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87%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가 보행 중 발생 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안전개선과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게시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, 2019.07.22. </a:t>
            </a:r>
            <a:r>
              <a:rPr lang="ko-KR" altLang="en-US" sz="14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행안부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보도 자료</a:t>
            </a:r>
            <a:endParaRPr lang="en-US" altLang="ko-KR" sz="14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“"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잠깐 사이 꽝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"…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어린이 교통사고 가장 많이 발생한 시간은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?”, 2020.06.03.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중앙일보</a:t>
            </a:r>
            <a:endParaRPr lang="en-US" altLang="ko-KR" sz="14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어린이보호구역 교통안전성 향상을 위한 교통안전시설 연구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, 2016. 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도로교통공단</a:t>
            </a:r>
            <a:endParaRPr lang="en-US" altLang="ko-KR" sz="14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C2F2E56-5B50-4912-A4CC-43911876A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840" y="6148649"/>
            <a:ext cx="3648075" cy="590550"/>
          </a:xfrm>
          <a:prstGeom prst="rect">
            <a:avLst/>
          </a:prstGeom>
        </p:spPr>
      </p:pic>
      <p:pic>
        <p:nvPicPr>
          <p:cNvPr id="7170" name="Picture 2" descr="Top projects · Made With ML">
            <a:extLst>
              <a:ext uri="{FF2B5EF4-FFF2-40B4-BE49-F238E27FC236}">
                <a16:creationId xmlns:a16="http://schemas.microsoft.com/office/drawing/2014/main" id="{26E8C275-9F09-4665-AF1E-899C3E01E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915" y="6182523"/>
            <a:ext cx="1423800" cy="52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cikit-learn Python Scikit-image Logo Brand, PNG, 768x480px, Scikitlearn,  Brand, Computer, Learning, Logo Download Free">
            <a:extLst>
              <a:ext uri="{FF2B5EF4-FFF2-40B4-BE49-F238E27FC236}">
                <a16:creationId xmlns:a16="http://schemas.microsoft.com/office/drawing/2014/main" id="{81644ED3-95AE-4863-BEBD-1CDB831AA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5" t="15844" r="19999" b="23542"/>
          <a:stretch/>
        </p:blipFill>
        <p:spPr bwMode="auto">
          <a:xfrm>
            <a:off x="6138062" y="6034655"/>
            <a:ext cx="1347453" cy="79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369AC7-8000-47D4-A55C-35C69F62C55C}"/>
              </a:ext>
            </a:extLst>
          </p:cNvPr>
          <p:cNvSpPr txBox="1"/>
          <p:nvPr/>
        </p:nvSpPr>
        <p:spPr>
          <a:xfrm>
            <a:off x="1299197" y="5798828"/>
            <a:ext cx="1047879" cy="3836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사용한 도구</a:t>
            </a:r>
            <a:endParaRPr lang="en-US" altLang="ko-KR" sz="14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500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5029763" y="2749367"/>
            <a:ext cx="2132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400" spc="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637704" y="4995951"/>
            <a:ext cx="34503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Q&amp;A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135895" y="2922628"/>
            <a:ext cx="60949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Light" panose="00000300000000000000" pitchFamily="2" charset="-127"/>
              </a:rPr>
              <a:t>경청해 주셔서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감사합니다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1695843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2" y="2490415"/>
            <a:ext cx="1695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Light" panose="00000300000000000000" pitchFamily="2" charset="-127"/>
              </a:rPr>
              <a:t>THANK YOU</a:t>
            </a:r>
            <a:endParaRPr lang="ko-KR" altLang="en-US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529980" y="5753766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김앤정앤마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분석 배경 및 목표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문제 인식 및 어린이 교통사고 해결을 위한 노력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8551D8D-224D-4A58-821F-5CCF62CDDFA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8" b="19879"/>
          <a:stretch/>
        </p:blipFill>
        <p:spPr>
          <a:xfrm>
            <a:off x="4655998" y="2563024"/>
            <a:ext cx="2880000" cy="180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A802905-8EF7-4421-9F7A-44110AB2BE7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7921" y="2565930"/>
            <a:ext cx="2734749" cy="1800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1505297" y="2248026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1883161" y="2267484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어린이 교통사고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F6D6EE-60E7-4C7D-A6E5-DDF46BE3D41D}"/>
              </a:ext>
            </a:extLst>
          </p:cNvPr>
          <p:cNvSpPr/>
          <p:nvPr/>
        </p:nvSpPr>
        <p:spPr>
          <a:xfrm>
            <a:off x="4656001" y="2248026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5C649B-98E8-43B2-B60C-E016C81BF3B6}"/>
              </a:ext>
            </a:extLst>
          </p:cNvPr>
          <p:cNvSpPr txBox="1"/>
          <p:nvPr/>
        </p:nvSpPr>
        <p:spPr>
          <a:xfrm>
            <a:off x="5033865" y="2267484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민식이법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도입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7806705" y="2257823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8184569" y="2277281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어린이 보호 강화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625071" y="4581196"/>
            <a:ext cx="2640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꾸준한 감소세를 보이다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2019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다시 급증한 어린이 교통사고 건 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1A833D-B967-4C52-872C-491730BAC9D3}"/>
              </a:ext>
            </a:extLst>
          </p:cNvPr>
          <p:cNvSpPr txBox="1"/>
          <p:nvPr/>
        </p:nvSpPr>
        <p:spPr>
          <a:xfrm>
            <a:off x="4573796" y="4581198"/>
            <a:ext cx="30444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2019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9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월 故 김민식 군의 보호구역 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사망을 계기로 어린이 보호를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강화하기 위해 도입된 법안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7657988" y="4581197"/>
            <a:ext cx="3474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이로 인해 어린이 교통사고 감소 및 어린이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보호 강화를 위해 오산시를 비롯한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각 지자체들이 많은 노력을 기울이고 있음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26D5E-B87B-4D86-95C3-6FC400347B01}"/>
              </a:ext>
            </a:extLst>
          </p:cNvPr>
          <p:cNvSpPr txBox="1"/>
          <p:nvPr/>
        </p:nvSpPr>
        <p:spPr>
          <a:xfrm>
            <a:off x="643235" y="5258131"/>
            <a:ext cx="41424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: TAAS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교통사고 분석 리포트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	–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초등학교주변에서 발생하는 교통사고는 얼마나 될까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?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http://taas.koroad.or.kr/web/bdm/tii/selectIndepthAnalysisDetail.do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FD595E-B6B1-430C-BB77-2B193328A581}"/>
              </a:ext>
            </a:extLst>
          </p:cNvPr>
          <p:cNvSpPr txBox="1"/>
          <p:nvPr/>
        </p:nvSpPr>
        <p:spPr>
          <a:xfrm>
            <a:off x="4646895" y="5412019"/>
            <a:ext cx="3110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대한민국 정부 블로그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- [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딱풀이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] '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민식이법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'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이란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?</a:t>
            </a:r>
          </a:p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https://blog.naver.com/hellopolicy/221872253507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88423AA-BEED-4D11-B902-F09CEE151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5711E9F-6E0E-4F06-ADAA-095C21314134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1AE55C-08EA-40BE-98AB-F88711FA87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085086-7EC9-40DF-8163-0C526AA6FA6F}"/>
              </a:ext>
            </a:extLst>
          </p:cNvPr>
          <p:cNvSpPr txBox="1"/>
          <p:nvPr/>
        </p:nvSpPr>
        <p:spPr>
          <a:xfrm>
            <a:off x="181334" y="635613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1/22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3074" name="Picture 2" descr="민식이 법 도로교통법 개정안, 3월 25일부터 시행">
            <a:extLst>
              <a:ext uri="{FF2B5EF4-FFF2-40B4-BE49-F238E27FC236}">
                <a16:creationId xmlns:a16="http://schemas.microsoft.com/office/drawing/2014/main" id="{961796EC-6961-46F1-B8C4-58AF2C065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702" y="2575261"/>
            <a:ext cx="2880000" cy="177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5DD3DC-1301-4F44-9B7D-C4AAEB78D98D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D15059F-B48F-4EB5-858B-1535F57510C1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분석 배경 및 목표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어린이 교통사고 관련 통계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E1FF83-05FB-423E-8854-C57E02DD03C0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A10E72-90A4-4F6D-82A0-E3F67D05C9AA}"/>
              </a:ext>
            </a:extLst>
          </p:cNvPr>
          <p:cNvSpPr/>
          <p:nvPr/>
        </p:nvSpPr>
        <p:spPr>
          <a:xfrm>
            <a:off x="3119359" y="1145123"/>
            <a:ext cx="5953280" cy="486120"/>
          </a:xfrm>
          <a:prstGeom prst="rect">
            <a:avLst/>
          </a:prstGeom>
          <a:noFill/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어린이 교통사고 발생 현황 및 추이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E618F62-D7DE-478D-95B5-E40F42B18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E1C4CB4-EBAB-47BE-A2AC-8E1853ABF07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D48BA7-0EF1-4580-8E73-C2B18E7FE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6737AB-B725-48D4-BF36-9C3745614743}"/>
              </a:ext>
            </a:extLst>
          </p:cNvPr>
          <p:cNvSpPr txBox="1"/>
          <p:nvPr/>
        </p:nvSpPr>
        <p:spPr>
          <a:xfrm>
            <a:off x="181334" y="635613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2/22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43790732-8112-496E-A8F5-ABFC60E049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2170900"/>
              </p:ext>
            </p:extLst>
          </p:nvPr>
        </p:nvGraphicFramePr>
        <p:xfrm>
          <a:off x="181334" y="1832160"/>
          <a:ext cx="36576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B9E64A82-0C65-424E-AD9A-F33C110AF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7699661"/>
              </p:ext>
            </p:extLst>
          </p:nvPr>
        </p:nvGraphicFramePr>
        <p:xfrm>
          <a:off x="8298864" y="1832160"/>
          <a:ext cx="36576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5A49F5AB-4EA1-422F-815E-A426A78440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797926"/>
              </p:ext>
            </p:extLst>
          </p:nvPr>
        </p:nvGraphicFramePr>
        <p:xfrm>
          <a:off x="4240099" y="1832160"/>
          <a:ext cx="36576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5A181A96-9FD5-4819-BFA4-C5EAB5BC08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29364"/>
              </p:ext>
            </p:extLst>
          </p:nvPr>
        </p:nvGraphicFramePr>
        <p:xfrm>
          <a:off x="181334" y="3909746"/>
          <a:ext cx="36576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95E1689E-F351-4689-B327-B0B834CDBF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1362223"/>
              </p:ext>
            </p:extLst>
          </p:nvPr>
        </p:nvGraphicFramePr>
        <p:xfrm>
          <a:off x="8298864" y="3909746"/>
          <a:ext cx="36576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id="{E6DA0AB6-1F07-4DFB-A4B1-6BF54D1F9A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8740970"/>
              </p:ext>
            </p:extLst>
          </p:nvPr>
        </p:nvGraphicFramePr>
        <p:xfrm>
          <a:off x="4228583" y="3909746"/>
          <a:ext cx="36576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D02933-A484-4172-BD19-D822DF5F9F21}"/>
              </a:ext>
            </a:extLst>
          </p:cNvPr>
          <p:cNvSpPr/>
          <p:nvPr/>
        </p:nvSpPr>
        <p:spPr>
          <a:xfrm>
            <a:off x="98910" y="1641919"/>
            <a:ext cx="750117" cy="295502"/>
          </a:xfrm>
          <a:prstGeom prst="rect">
            <a:avLst/>
          </a:prstGeom>
          <a:noFill/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단위</a:t>
            </a:r>
            <a:r>
              <a:rPr lang="en-US" altLang="ko-KR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4BF3B3-AFD4-4BB4-9DBF-E9449E4832D9}"/>
              </a:ext>
            </a:extLst>
          </p:cNvPr>
          <p:cNvSpPr/>
          <p:nvPr/>
        </p:nvSpPr>
        <p:spPr>
          <a:xfrm>
            <a:off x="0" y="3713316"/>
            <a:ext cx="750117" cy="295502"/>
          </a:xfrm>
          <a:prstGeom prst="rect">
            <a:avLst/>
          </a:prstGeom>
          <a:noFill/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단위</a:t>
            </a:r>
            <a:r>
              <a:rPr lang="en-US" altLang="ko-KR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B2CDBEB-9162-4964-8511-C924E30D87E8}"/>
              </a:ext>
            </a:extLst>
          </p:cNvPr>
          <p:cNvSpPr/>
          <p:nvPr/>
        </p:nvSpPr>
        <p:spPr>
          <a:xfrm>
            <a:off x="4005072" y="3713316"/>
            <a:ext cx="750117" cy="295502"/>
          </a:xfrm>
          <a:prstGeom prst="rect">
            <a:avLst/>
          </a:prstGeom>
          <a:noFill/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단위</a:t>
            </a:r>
            <a:r>
              <a:rPr lang="en-US" altLang="ko-KR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명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998A57D-5424-4C78-B658-D0411A7D1D12}"/>
              </a:ext>
            </a:extLst>
          </p:cNvPr>
          <p:cNvSpPr/>
          <p:nvPr/>
        </p:nvSpPr>
        <p:spPr>
          <a:xfrm>
            <a:off x="8109694" y="3713316"/>
            <a:ext cx="750117" cy="295502"/>
          </a:xfrm>
          <a:prstGeom prst="rect">
            <a:avLst/>
          </a:prstGeom>
          <a:noFill/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단위</a:t>
            </a:r>
            <a:r>
              <a:rPr lang="en-US" altLang="ko-KR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명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DED959F-3501-4F30-ACDA-40BA604E3D04}"/>
              </a:ext>
            </a:extLst>
          </p:cNvPr>
          <p:cNvSpPr/>
          <p:nvPr/>
        </p:nvSpPr>
        <p:spPr>
          <a:xfrm>
            <a:off x="4105427" y="1641894"/>
            <a:ext cx="750117" cy="295502"/>
          </a:xfrm>
          <a:prstGeom prst="rect">
            <a:avLst/>
          </a:prstGeom>
          <a:noFill/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단위</a:t>
            </a:r>
            <a:r>
              <a:rPr lang="en-US" altLang="ko-KR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명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865D6C-CB94-4EDF-BEFB-65AE50041415}"/>
              </a:ext>
            </a:extLst>
          </p:cNvPr>
          <p:cNvSpPr/>
          <p:nvPr/>
        </p:nvSpPr>
        <p:spPr>
          <a:xfrm>
            <a:off x="8193735" y="1641894"/>
            <a:ext cx="750117" cy="295502"/>
          </a:xfrm>
          <a:prstGeom prst="rect">
            <a:avLst/>
          </a:prstGeom>
          <a:noFill/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단위</a:t>
            </a:r>
            <a:r>
              <a:rPr lang="en-US" altLang="ko-KR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0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323546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97267C-6510-4885-A966-055735077060}"/>
              </a:ext>
            </a:extLst>
          </p:cNvPr>
          <p:cNvSpPr/>
          <p:nvPr/>
        </p:nvSpPr>
        <p:spPr>
          <a:xfrm>
            <a:off x="2252017" y="3465873"/>
            <a:ext cx="745093" cy="317904"/>
          </a:xfrm>
          <a:prstGeom prst="rect">
            <a:avLst/>
          </a:prstGeom>
          <a:solidFill>
            <a:srgbClr val="FFFF99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750DAC7-E8DB-4E0A-804E-6CA3AFF25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CCA20C0-18B9-482F-808B-3E7819AFAA5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8448C8E-D235-4FA4-85E8-1770E1981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3D1332D-015B-4BA2-AF8C-BA8D2EF6CFA7}"/>
              </a:ext>
            </a:extLst>
          </p:cNvPr>
          <p:cNvSpPr txBox="1"/>
          <p:nvPr/>
        </p:nvSpPr>
        <p:spPr>
          <a:xfrm>
            <a:off x="181334" y="635613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3/22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131884-7F35-47E6-BBD0-52A8E4AF53D5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391E93-42E6-49B7-BD9E-9272B68B2C7E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분석 배경 및 목표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어린이 교통사고 관련 통계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C86834-3FA4-49A7-9BF4-62AE8876A101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F054A4C-885D-4BBD-8D96-8874DA580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00" y="1280858"/>
            <a:ext cx="6287045" cy="1044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C599DD-EE96-4443-87FF-0B1A642770EB}"/>
              </a:ext>
            </a:extLst>
          </p:cNvPr>
          <p:cNvSpPr txBox="1"/>
          <p:nvPr/>
        </p:nvSpPr>
        <p:spPr>
          <a:xfrm>
            <a:off x="643235" y="2394117"/>
            <a:ext cx="21964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행전안전부 보도자료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(’19.07.22)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AE6CFF-E418-413F-AE98-1B117E35E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0230" y="4094969"/>
            <a:ext cx="2922925" cy="19865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563D8B-50DD-4C1A-BCAA-5EAF23164DE1}"/>
              </a:ext>
            </a:extLst>
          </p:cNvPr>
          <p:cNvSpPr txBox="1"/>
          <p:nvPr/>
        </p:nvSpPr>
        <p:spPr>
          <a:xfrm>
            <a:off x="1630230" y="6081938"/>
            <a:ext cx="21964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행전안전부 보도자료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(’19.07.22)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F45FAF-D57A-4474-B394-2CB904F151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0564"/>
          <a:stretch/>
        </p:blipFill>
        <p:spPr>
          <a:xfrm>
            <a:off x="6096000" y="4502594"/>
            <a:ext cx="4718989" cy="122313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6060FB-BB29-4863-9FAD-19826B1779CF}"/>
              </a:ext>
            </a:extLst>
          </p:cNvPr>
          <p:cNvSpPr txBox="1"/>
          <p:nvPr/>
        </p:nvSpPr>
        <p:spPr>
          <a:xfrm>
            <a:off x="5693778" y="3465873"/>
            <a:ext cx="39901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저학년 이하 어린이의 사고 건수 비율은 </a:t>
            </a: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66%, </a:t>
            </a:r>
          </a:p>
          <a:p>
            <a:pPr lvl="1"/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사망자 수 비율은 </a:t>
            </a:r>
            <a:r>
              <a:rPr lang="en-US" altLang="ko-KR" sz="1500" b="1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Light" panose="00000300000000000000" pitchFamily="2" charset="-127"/>
              </a:rPr>
              <a:t>83%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에 달함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92F1636-6A81-4159-BC15-1A8911F28A23}"/>
              </a:ext>
            </a:extLst>
          </p:cNvPr>
          <p:cNvSpPr/>
          <p:nvPr/>
        </p:nvSpPr>
        <p:spPr>
          <a:xfrm>
            <a:off x="7305041" y="4579911"/>
            <a:ext cx="1952038" cy="10985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28EC6A-C0BB-4049-8561-06F46A834033}"/>
              </a:ext>
            </a:extLst>
          </p:cNvPr>
          <p:cNvSpPr txBox="1"/>
          <p:nvPr/>
        </p:nvSpPr>
        <p:spPr>
          <a:xfrm>
            <a:off x="549966" y="3433900"/>
            <a:ext cx="489428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전체 사고 건수의 </a:t>
            </a:r>
            <a:r>
              <a:rPr lang="en-US" altLang="ko-KR" sz="2000" b="1" dirty="0">
                <a:solidFill>
                  <a:srgbClr val="FF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84.4%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가 어린이 보호구역 운영시간인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lvl="1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08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시부터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20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시에 발생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C37C4EE-C053-4C7C-B3B4-618A72B5DD38}"/>
              </a:ext>
            </a:extLst>
          </p:cNvPr>
          <p:cNvSpPr/>
          <p:nvPr/>
        </p:nvSpPr>
        <p:spPr>
          <a:xfrm>
            <a:off x="298148" y="3140908"/>
            <a:ext cx="11336452" cy="3187251"/>
          </a:xfrm>
          <a:prstGeom prst="roundRect">
            <a:avLst/>
          </a:prstGeom>
          <a:noFill/>
          <a:ln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350D25-F1A8-4AE0-B511-854513DFD517}"/>
              </a:ext>
            </a:extLst>
          </p:cNvPr>
          <p:cNvSpPr txBox="1"/>
          <p:nvPr/>
        </p:nvSpPr>
        <p:spPr>
          <a:xfrm>
            <a:off x="919800" y="2917770"/>
            <a:ext cx="5046574" cy="446276"/>
          </a:xfrm>
          <a:prstGeom prst="rect">
            <a:avLst/>
          </a:prstGeom>
          <a:solidFill>
            <a:srgbClr val="F8F8F8"/>
          </a:solidFill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Light" panose="00000300000000000000" pitchFamily="2" charset="-127"/>
              </a:rPr>
              <a:t>10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Light" panose="00000300000000000000" pitchFamily="2" charset="-127"/>
              </a:rPr>
              <a:t>년간 어린이 교통사고 발생건수 및 비율</a:t>
            </a:r>
            <a:endParaRPr lang="en-US" altLang="ko-KR" sz="23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814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D05379-1046-41DB-9016-24916EC6E526}"/>
              </a:ext>
            </a:extLst>
          </p:cNvPr>
          <p:cNvSpPr/>
          <p:nvPr/>
        </p:nvSpPr>
        <p:spPr>
          <a:xfrm>
            <a:off x="8613400" y="5744717"/>
            <a:ext cx="903980" cy="317904"/>
          </a:xfrm>
          <a:prstGeom prst="rect">
            <a:avLst/>
          </a:prstGeom>
          <a:solidFill>
            <a:srgbClr val="FFFF99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07DA06-3783-47A4-93FB-24CCF6BF851D}"/>
              </a:ext>
            </a:extLst>
          </p:cNvPr>
          <p:cNvSpPr/>
          <p:nvPr/>
        </p:nvSpPr>
        <p:spPr>
          <a:xfrm>
            <a:off x="5451258" y="5744717"/>
            <a:ext cx="1406741" cy="317904"/>
          </a:xfrm>
          <a:prstGeom prst="rect">
            <a:avLst/>
          </a:prstGeom>
          <a:solidFill>
            <a:srgbClr val="FFFF99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3C51A4F-EA2B-416C-BA29-4C358281FEC3}"/>
              </a:ext>
            </a:extLst>
          </p:cNvPr>
          <p:cNvSpPr/>
          <p:nvPr/>
        </p:nvSpPr>
        <p:spPr>
          <a:xfrm>
            <a:off x="1732461" y="5744717"/>
            <a:ext cx="1300299" cy="317904"/>
          </a:xfrm>
          <a:prstGeom prst="rect">
            <a:avLst/>
          </a:prstGeom>
          <a:solidFill>
            <a:srgbClr val="FFFF99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분석 배경 및 목표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문제 인식 및 어린이 교통사고 해결을 위한 노력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1505297" y="1496205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1883161" y="1515663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교육도시 오산시의 목표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5AC6FD-52D8-4499-8FC2-C43F74CE96E0}"/>
              </a:ext>
            </a:extLst>
          </p:cNvPr>
          <p:cNvSpPr/>
          <p:nvPr/>
        </p:nvSpPr>
        <p:spPr>
          <a:xfrm>
            <a:off x="1662862" y="2007285"/>
            <a:ext cx="7468438" cy="400110"/>
          </a:xfrm>
          <a:prstGeom prst="rect">
            <a:avLst/>
          </a:prstGeom>
          <a:noFill/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어린이가 안전하고 행복하게 교육을 받을 수 있는 스마트 교육도시 구축을 지향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3E2653-155B-49FD-9282-85D9F3A4B4B8}"/>
              </a:ext>
            </a:extLst>
          </p:cNvPr>
          <p:cNvSpPr/>
          <p:nvPr/>
        </p:nvSpPr>
        <p:spPr>
          <a:xfrm>
            <a:off x="1662862" y="5017134"/>
            <a:ext cx="9767138" cy="470226"/>
          </a:xfrm>
          <a:prstGeom prst="rect">
            <a:avLst/>
          </a:prstGeom>
          <a:noFill/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스마트시티 통합운영 센터의 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지능형 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CCTV 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솔루션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활용하고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 연구원 어린이 보호구역 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보행안전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확보방안을 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연구</a:t>
            </a:r>
            <a:endParaRPr lang="en-US" altLang="ko-KR" sz="1300" b="1" dirty="0">
              <a:solidFill>
                <a:schemeClr val="tx1">
                  <a:lumMod val="95000"/>
                  <a:lumOff val="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37A24E-BAE0-4843-8E1A-FA371F7B8E0E}"/>
              </a:ext>
            </a:extLst>
          </p:cNvPr>
          <p:cNvSpPr txBox="1"/>
          <p:nvPr/>
        </p:nvSpPr>
        <p:spPr>
          <a:xfrm>
            <a:off x="181334" y="635613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4/22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087AE91-974B-4CAB-B24D-C18A2E0AAF40}"/>
              </a:ext>
            </a:extLst>
          </p:cNvPr>
          <p:cNvSpPr/>
          <p:nvPr/>
        </p:nvSpPr>
        <p:spPr>
          <a:xfrm>
            <a:off x="1662862" y="2870262"/>
            <a:ext cx="7468439" cy="544028"/>
          </a:xfrm>
          <a:prstGeom prst="rect">
            <a:avLst/>
          </a:prstGeom>
          <a:noFill/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어린이들이 활동하는 생활도로 및 </a:t>
            </a:r>
            <a:r>
              <a:rPr lang="ko-KR" altLang="en-US" sz="13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통학로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등에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불법주정차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교통안전 시설물 미비 등 여러 가지 요인으로 인해 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어린이 교통사고 발생 건수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</a:t>
            </a:r>
            <a:r>
              <a:rPr lang="ko-KR" altLang="en-US" sz="1600" b="1" dirty="0">
                <a:solidFill>
                  <a:srgbClr val="FF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증가</a:t>
            </a:r>
            <a:endParaRPr lang="en-US" altLang="ko-KR" sz="1600" b="1" dirty="0">
              <a:solidFill>
                <a:srgbClr val="FF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053A9D-CB66-4244-8771-5C7E72BE2D29}"/>
              </a:ext>
            </a:extLst>
          </p:cNvPr>
          <p:cNvSpPr/>
          <p:nvPr/>
        </p:nvSpPr>
        <p:spPr>
          <a:xfrm>
            <a:off x="1113305" y="2421040"/>
            <a:ext cx="1056236" cy="400110"/>
          </a:xfrm>
          <a:prstGeom prst="rect">
            <a:avLst/>
          </a:prstGeom>
          <a:noFill/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하지만</a:t>
            </a:r>
            <a:r>
              <a:rPr lang="en-US" altLang="ko-KR" sz="20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!</a:t>
            </a:r>
            <a:endParaRPr lang="en-US" altLang="ko-KR" sz="2000" dirty="0">
              <a:solidFill>
                <a:srgbClr val="FF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8F61973-83E4-47C7-948B-508753DA89D0}"/>
              </a:ext>
            </a:extLst>
          </p:cNvPr>
          <p:cNvSpPr/>
          <p:nvPr/>
        </p:nvSpPr>
        <p:spPr>
          <a:xfrm>
            <a:off x="1662862" y="3515641"/>
            <a:ext cx="7468438" cy="400110"/>
          </a:xfrm>
          <a:prstGeom prst="rect">
            <a:avLst/>
          </a:prstGeom>
          <a:noFill/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ko-KR" altLang="en-US" sz="13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민식이법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제정 등으로 어린이 보호구역에 교통안전 시설물 설치가 의무화 되었으나 구체적인 </a:t>
            </a:r>
            <a:r>
              <a:rPr lang="ko-KR" altLang="en-US" sz="1300" b="1" dirty="0">
                <a:solidFill>
                  <a:srgbClr val="FF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지침 내용 </a:t>
            </a:r>
            <a:r>
              <a:rPr lang="ko-KR" altLang="en-US" sz="1600" b="1" dirty="0">
                <a:solidFill>
                  <a:srgbClr val="FF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無</a:t>
            </a:r>
            <a:endParaRPr lang="en-US" altLang="ko-KR" sz="1600" b="1" dirty="0">
              <a:solidFill>
                <a:srgbClr val="FF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026" name="Picture 2" descr="교육도시 오산">
            <a:extLst>
              <a:ext uri="{FF2B5EF4-FFF2-40B4-BE49-F238E27FC236}">
                <a16:creationId xmlns:a16="http://schemas.microsoft.com/office/drawing/2014/main" id="{B5AA6197-0432-4383-940A-0FA3A0277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284" y="1496205"/>
            <a:ext cx="2619375" cy="2143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8EB275-C6E7-4100-B0AC-504BDA155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FA02A91-ACD5-4BB3-BC0E-9F27A57CB24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723A113-221F-4BB1-84A4-56E6CA9D6E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794C02-9740-40D5-A878-DC2C7026ABC7}"/>
              </a:ext>
            </a:extLst>
          </p:cNvPr>
          <p:cNvSpPr/>
          <p:nvPr/>
        </p:nvSpPr>
        <p:spPr>
          <a:xfrm>
            <a:off x="1662862" y="5605794"/>
            <a:ext cx="9767138" cy="564966"/>
          </a:xfrm>
          <a:prstGeom prst="rect">
            <a:avLst/>
          </a:prstGeom>
          <a:noFill/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머신러닝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기법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활용한 어린이 교통안전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취약 지역 선별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및 교통안전시설물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설치 근거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제시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51D9900-C449-4A87-BEB3-41710D20D468}"/>
              </a:ext>
            </a:extLst>
          </p:cNvPr>
          <p:cNvSpPr/>
          <p:nvPr/>
        </p:nvSpPr>
        <p:spPr>
          <a:xfrm>
            <a:off x="1113305" y="4577189"/>
            <a:ext cx="2268744" cy="400110"/>
          </a:xfrm>
          <a:prstGeom prst="rect">
            <a:avLst/>
          </a:prstGeom>
          <a:noFill/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ko-KR" altLang="en-US" sz="2000" dirty="0">
                <a:solidFill>
                  <a:srgbClr val="36D2C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따라서 오산시는</a:t>
            </a:r>
            <a:endParaRPr lang="en-US" altLang="ko-KR" sz="2000" dirty="0">
              <a:solidFill>
                <a:srgbClr val="36D2C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4" name="더하기 기호 43">
            <a:extLst>
              <a:ext uri="{FF2B5EF4-FFF2-40B4-BE49-F238E27FC236}">
                <a16:creationId xmlns:a16="http://schemas.microsoft.com/office/drawing/2014/main" id="{A1B0A68C-63AB-4DFC-88ED-1B2A1ED84A98}"/>
              </a:ext>
            </a:extLst>
          </p:cNvPr>
          <p:cNvSpPr/>
          <p:nvPr/>
        </p:nvSpPr>
        <p:spPr>
          <a:xfrm>
            <a:off x="1899076" y="5374168"/>
            <a:ext cx="359548" cy="364110"/>
          </a:xfrm>
          <a:prstGeom prst="mathPl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193B7D-39ED-42F1-9A62-470713CF3E29}"/>
              </a:ext>
            </a:extLst>
          </p:cNvPr>
          <p:cNvSpPr/>
          <p:nvPr/>
        </p:nvSpPr>
        <p:spPr>
          <a:xfrm>
            <a:off x="1662862" y="4033069"/>
            <a:ext cx="7468438" cy="400110"/>
          </a:xfrm>
          <a:prstGeom prst="rect">
            <a:avLst/>
          </a:prstGeom>
          <a:noFill/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어린이 보호구역 외의 지역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에서도 어린이 교통사고가 많이 일어나고 있음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en-US" altLang="ko-KR" sz="1600" dirty="0">
              <a:solidFill>
                <a:srgbClr val="FF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04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1E8FE77-ADE8-4B03-9231-1CF2E849A3E2}"/>
              </a:ext>
            </a:extLst>
          </p:cNvPr>
          <p:cNvSpPr/>
          <p:nvPr/>
        </p:nvSpPr>
        <p:spPr>
          <a:xfrm>
            <a:off x="499514" y="1405197"/>
            <a:ext cx="3605913" cy="4861025"/>
          </a:xfrm>
          <a:prstGeom prst="roundRect">
            <a:avLst/>
          </a:prstGeom>
          <a:noFill/>
          <a:ln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85D1039-6A27-48E5-AD4E-AF5F9D45D455}"/>
              </a:ext>
            </a:extLst>
          </p:cNvPr>
          <p:cNvSpPr/>
          <p:nvPr/>
        </p:nvSpPr>
        <p:spPr>
          <a:xfrm>
            <a:off x="4630366" y="1405198"/>
            <a:ext cx="6376603" cy="4803058"/>
          </a:xfrm>
          <a:prstGeom prst="roundRect">
            <a:avLst/>
          </a:prstGeom>
          <a:noFill/>
          <a:ln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5C6870-6BAE-4B90-9A02-D73B50BF74DD}"/>
              </a:ext>
            </a:extLst>
          </p:cNvPr>
          <p:cNvSpPr txBox="1"/>
          <p:nvPr/>
        </p:nvSpPr>
        <p:spPr>
          <a:xfrm>
            <a:off x="5364566" y="2502745"/>
            <a:ext cx="5374554" cy="145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결측값</a:t>
            </a:r>
            <a:r>
              <a:rPr lang="ko-KR" altLang="en-US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값 처리</a:t>
            </a:r>
            <a:endParaRPr lang="en-US" altLang="ko-KR" sz="1200" dirty="0">
              <a:solidFill>
                <a:srgbClr val="FF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WGS84 (EPSG : 4326) </a:t>
            </a:r>
            <a:r>
              <a:rPr lang="ko-KR" altLang="en-US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좌표계 설정</a:t>
            </a:r>
            <a:endParaRPr lang="en-US" altLang="ko-KR" sz="12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변수 성격에 맞게 가공 </a:t>
            </a:r>
            <a:r>
              <a:rPr lang="en-US" altLang="ko-KR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(300m </a:t>
            </a:r>
            <a:r>
              <a:rPr lang="ko-KR" altLang="en-US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범위내 격자 가중치</a:t>
            </a:r>
            <a:r>
              <a:rPr lang="en-US" altLang="ko-KR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격자 내 개수 </a:t>
            </a:r>
            <a:r>
              <a:rPr lang="en-US" altLang="ko-KR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Count </a:t>
            </a:r>
            <a:r>
              <a:rPr lang="ko-KR" altLang="en-US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등</a:t>
            </a:r>
            <a:r>
              <a:rPr lang="en-US" altLang="ko-KR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) </a:t>
            </a:r>
            <a:endParaRPr lang="ko-KR" altLang="en-US" sz="12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다중 공선성</a:t>
            </a:r>
            <a:r>
              <a:rPr lang="en-US" altLang="ko-KR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(VIF) </a:t>
            </a:r>
            <a:r>
              <a:rPr lang="ko-KR" altLang="en-US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및 상관관계 등을 확인한 후 변수 선택</a:t>
            </a:r>
            <a:endParaRPr lang="en-US" altLang="ko-KR" sz="12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정규화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750DAC7-E8DB-4E0A-804E-6CA3AFF25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CCA20C0-18B9-482F-808B-3E7819AFAA5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8448C8E-D235-4FA4-85E8-1770E1981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3D1332D-015B-4BA2-AF8C-BA8D2EF6CFA7}"/>
              </a:ext>
            </a:extLst>
          </p:cNvPr>
          <p:cNvSpPr txBox="1"/>
          <p:nvPr/>
        </p:nvSpPr>
        <p:spPr>
          <a:xfrm>
            <a:off x="181334" y="635613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5/22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131884-7F35-47E6-BBD0-52A8E4AF53D5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391E93-42E6-49B7-BD9E-9272B68B2C7E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분석 과정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분석 개요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C86834-3FA4-49A7-9BF4-62AE8876A101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24B853-1809-4F63-B7A2-F5402F48A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38" y="1694711"/>
            <a:ext cx="2374045" cy="205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0C4CA1-015A-4C2E-B447-5F2E0FB7E6AA}"/>
              </a:ext>
            </a:extLst>
          </p:cNvPr>
          <p:cNvSpPr/>
          <p:nvPr/>
        </p:nvSpPr>
        <p:spPr>
          <a:xfrm>
            <a:off x="1123285" y="1272621"/>
            <a:ext cx="2241951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BFD610-491A-4595-B28D-29FCD3578C65}"/>
              </a:ext>
            </a:extLst>
          </p:cNvPr>
          <p:cNvSpPr txBox="1"/>
          <p:nvPr/>
        </p:nvSpPr>
        <p:spPr>
          <a:xfrm>
            <a:off x="1218477" y="1261410"/>
            <a:ext cx="205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분석 대상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오산시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6873BC-332E-447B-8085-34B6399D91F6}"/>
              </a:ext>
            </a:extLst>
          </p:cNvPr>
          <p:cNvSpPr/>
          <p:nvPr/>
        </p:nvSpPr>
        <p:spPr>
          <a:xfrm>
            <a:off x="5046571" y="1272621"/>
            <a:ext cx="2241951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28DBBD-31E7-4BDF-9DF6-9C02B0D2D296}"/>
              </a:ext>
            </a:extLst>
          </p:cNvPr>
          <p:cNvSpPr txBox="1"/>
          <p:nvPr/>
        </p:nvSpPr>
        <p:spPr>
          <a:xfrm>
            <a:off x="5141763" y="1261410"/>
            <a:ext cx="205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분석 방법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1DD0D1-2E70-41D1-AF45-9C804D84C724}"/>
              </a:ext>
            </a:extLst>
          </p:cNvPr>
          <p:cNvSpPr/>
          <p:nvPr/>
        </p:nvSpPr>
        <p:spPr>
          <a:xfrm>
            <a:off x="5046572" y="2182633"/>
            <a:ext cx="1605959" cy="371778"/>
          </a:xfrm>
          <a:prstGeom prst="rect">
            <a:avLst/>
          </a:prstGeom>
          <a:solidFill>
            <a:srgbClr val="85E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6BDD1B-103C-4FCA-A6E4-83FB5B1480F1}"/>
              </a:ext>
            </a:extLst>
          </p:cNvPr>
          <p:cNvSpPr txBox="1"/>
          <p:nvPr/>
        </p:nvSpPr>
        <p:spPr>
          <a:xfrm>
            <a:off x="5141764" y="2210818"/>
            <a:ext cx="138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데이터 </a:t>
            </a:r>
            <a:r>
              <a:rPr lang="ko-KR" altLang="en-US" sz="14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전처리</a:t>
            </a:r>
            <a:endParaRPr lang="ko-KR" altLang="en-US" sz="14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6CC74B0-BE52-403B-8461-99135ED718C6}"/>
              </a:ext>
            </a:extLst>
          </p:cNvPr>
          <p:cNvSpPr/>
          <p:nvPr/>
        </p:nvSpPr>
        <p:spPr>
          <a:xfrm>
            <a:off x="5046572" y="3942989"/>
            <a:ext cx="1605959" cy="371778"/>
          </a:xfrm>
          <a:prstGeom prst="rect">
            <a:avLst/>
          </a:prstGeom>
          <a:solidFill>
            <a:srgbClr val="85E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E93BE3-A1F3-4817-A2A3-077B109DA932}"/>
              </a:ext>
            </a:extLst>
          </p:cNvPr>
          <p:cNvSpPr txBox="1"/>
          <p:nvPr/>
        </p:nvSpPr>
        <p:spPr>
          <a:xfrm>
            <a:off x="5141764" y="3971174"/>
            <a:ext cx="138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3. </a:t>
            </a:r>
            <a:r>
              <a:rPr lang="ko-KR" altLang="en-US" sz="14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적용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4A8E00-E2C7-41C7-B38C-542FC25D3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238" y="3896888"/>
            <a:ext cx="2374045" cy="21814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5498D06-9A3A-486B-A627-98FCD277DAAB}"/>
              </a:ext>
            </a:extLst>
          </p:cNvPr>
          <p:cNvSpPr txBox="1"/>
          <p:nvPr/>
        </p:nvSpPr>
        <p:spPr>
          <a:xfrm>
            <a:off x="5364566" y="4281371"/>
            <a:ext cx="5452098" cy="61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Linear, Lasso, Ridge, Elastic Random Forest Regressor, XGB </a:t>
            </a:r>
            <a:r>
              <a:rPr lang="ko-KR" altLang="en-US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등 </a:t>
            </a:r>
            <a:r>
              <a:rPr lang="en-US" altLang="ko-KR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6</a:t>
            </a:r>
            <a:r>
              <a:rPr lang="ko-KR" altLang="en-US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개 모델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VotingRegressor</a:t>
            </a:r>
            <a:r>
              <a:rPr lang="ko-KR" altLang="en-US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를 이용하여 모든 모델에서 높은 점수를 얻은 지역 위주로 분석 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2C2B87-CE31-4A05-914A-416A29671C4B}"/>
              </a:ext>
            </a:extLst>
          </p:cNvPr>
          <p:cNvSpPr/>
          <p:nvPr/>
        </p:nvSpPr>
        <p:spPr>
          <a:xfrm>
            <a:off x="5046572" y="5037046"/>
            <a:ext cx="1605959" cy="371778"/>
          </a:xfrm>
          <a:prstGeom prst="rect">
            <a:avLst/>
          </a:prstGeom>
          <a:solidFill>
            <a:srgbClr val="85E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7EBC90-E891-460C-8277-BC2A8A051149}"/>
              </a:ext>
            </a:extLst>
          </p:cNvPr>
          <p:cNvSpPr txBox="1"/>
          <p:nvPr/>
        </p:nvSpPr>
        <p:spPr>
          <a:xfrm>
            <a:off x="5141763" y="5065231"/>
            <a:ext cx="1510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4</a:t>
            </a:r>
            <a:r>
              <a:rPr lang="en-US" altLang="ko-KR" sz="140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대상 지역 선정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CE30D1-3C80-49A8-BBD5-768EE46534C8}"/>
              </a:ext>
            </a:extLst>
          </p:cNvPr>
          <p:cNvSpPr txBox="1"/>
          <p:nvPr/>
        </p:nvSpPr>
        <p:spPr>
          <a:xfrm>
            <a:off x="5364566" y="5389313"/>
            <a:ext cx="5452098" cy="61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과제 </a:t>
            </a:r>
            <a:r>
              <a:rPr lang="en-US" altLang="ko-KR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1. </a:t>
            </a:r>
            <a:r>
              <a:rPr lang="ko-KR" altLang="en-US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어린이 보호구역 외 어린이 교통사고 위험지역 </a:t>
            </a:r>
            <a:r>
              <a:rPr lang="en-US" altLang="ko-KR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20</a:t>
            </a:r>
            <a:r>
              <a:rPr lang="ko-KR" altLang="en-US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개 지역 선정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과제 </a:t>
            </a:r>
            <a:r>
              <a:rPr lang="en-US" altLang="ko-KR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기존 어린이 보호구역 중 교통안전시설물 우선 설치 지역 </a:t>
            </a:r>
            <a:r>
              <a:rPr lang="en-US" altLang="ko-KR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20</a:t>
            </a:r>
            <a:r>
              <a:rPr lang="ko-KR" altLang="en-US" sz="12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개 지역 선정</a:t>
            </a:r>
            <a:endParaRPr lang="en-US" altLang="ko-KR" sz="1200" dirty="0">
              <a:solidFill>
                <a:srgbClr val="59595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B7665E-B795-4DA4-BA80-B570CC18AF12}"/>
              </a:ext>
            </a:extLst>
          </p:cNvPr>
          <p:cNvSpPr/>
          <p:nvPr/>
        </p:nvSpPr>
        <p:spPr>
          <a:xfrm>
            <a:off x="5046572" y="1717048"/>
            <a:ext cx="1605959" cy="371778"/>
          </a:xfrm>
          <a:prstGeom prst="rect">
            <a:avLst/>
          </a:prstGeom>
          <a:solidFill>
            <a:srgbClr val="85E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00D40B-A8BD-4B80-B075-36E3A66111FE}"/>
              </a:ext>
            </a:extLst>
          </p:cNvPr>
          <p:cNvSpPr txBox="1"/>
          <p:nvPr/>
        </p:nvSpPr>
        <p:spPr>
          <a:xfrm>
            <a:off x="5141764" y="1745233"/>
            <a:ext cx="138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1. 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데이터 취득</a:t>
            </a:r>
          </a:p>
        </p:txBody>
      </p:sp>
    </p:spTree>
    <p:extLst>
      <p:ext uri="{BB962C8B-B14F-4D97-AF65-F5344CB8AC3E}">
        <p14:creationId xmlns:p14="http://schemas.microsoft.com/office/powerpoint/2010/main" val="3812825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A19DB3-9A5A-4D6B-9C9D-721729CA0452}"/>
              </a:ext>
            </a:extLst>
          </p:cNvPr>
          <p:cNvSpPr/>
          <p:nvPr/>
        </p:nvSpPr>
        <p:spPr>
          <a:xfrm>
            <a:off x="318514" y="1405198"/>
            <a:ext cx="2532299" cy="4777326"/>
          </a:xfrm>
          <a:prstGeom prst="rect">
            <a:avLst/>
          </a:prstGeom>
          <a:noFill/>
          <a:ln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750DAC7-E8DB-4E0A-804E-6CA3AFF25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CCA20C0-18B9-482F-808B-3E7819AFAA5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8448C8E-D235-4FA4-85E8-1770E1981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3D1332D-015B-4BA2-AF8C-BA8D2EF6CFA7}"/>
              </a:ext>
            </a:extLst>
          </p:cNvPr>
          <p:cNvSpPr txBox="1"/>
          <p:nvPr/>
        </p:nvSpPr>
        <p:spPr>
          <a:xfrm>
            <a:off x="181334" y="635613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6/22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131884-7F35-47E6-BBD0-52A8E4AF53D5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391E93-42E6-49B7-BD9E-9272B68B2C7E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분석 과정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데이터 취득 및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전처리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C86834-3FA4-49A7-9BF4-62AE8876A101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8506176D-F6A6-4C87-AD45-C5978A1FD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3038058"/>
            <a:ext cx="1828800" cy="321013"/>
          </a:xfrm>
          <a:prstGeom prst="rect">
            <a:avLst/>
          </a:prstGeom>
        </p:spPr>
      </p:pic>
      <p:pic>
        <p:nvPicPr>
          <p:cNvPr id="2050" name="Picture 2" descr="국토교통부 로고 심볼 마크 ai다운로드(MI-Ministry Identity)">
            <a:extLst>
              <a:ext uri="{FF2B5EF4-FFF2-40B4-BE49-F238E27FC236}">
                <a16:creationId xmlns:a16="http://schemas.microsoft.com/office/drawing/2014/main" id="{9F86F819-5AE0-49A7-AF62-FFD48FCB5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3750" y1="47467" x2="41875" y2="47467"/>
                        <a14:foregroundMark x1="31250" y1="75797" x2="69875" y2="76735"/>
                        <a14:foregroundMark x1="31000" y1="72420" x2="71125" y2="72983"/>
                        <a14:foregroundMark x1="27750" y1="79737" x2="37375" y2="82552"/>
                        <a14:foregroundMark x1="33875" y1="82176" x2="72750" y2="78799"/>
                        <a14:foregroundMark x1="60500" y1="80113" x2="70500" y2="81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21" y="3751319"/>
            <a:ext cx="1366479" cy="9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37206A0-CD9D-420A-B8C7-18EB8562F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9"/>
          <a:stretch/>
        </p:blipFill>
        <p:spPr bwMode="auto">
          <a:xfrm>
            <a:off x="893533" y="5036794"/>
            <a:ext cx="138285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FFE5A5-219E-48D9-AC88-C4DACB095815}"/>
              </a:ext>
            </a:extLst>
          </p:cNvPr>
          <p:cNvSpPr/>
          <p:nvPr/>
        </p:nvSpPr>
        <p:spPr>
          <a:xfrm>
            <a:off x="434477" y="1187047"/>
            <a:ext cx="2241951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3D240E-22A7-44CA-AD0A-A557435BC1DB}"/>
              </a:ext>
            </a:extLst>
          </p:cNvPr>
          <p:cNvSpPr txBox="1"/>
          <p:nvPr/>
        </p:nvSpPr>
        <p:spPr>
          <a:xfrm>
            <a:off x="522030" y="1175836"/>
            <a:ext cx="205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데이터 제공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B7E1E0-0369-49E6-8BC8-FA963FF94AAC}"/>
              </a:ext>
            </a:extLst>
          </p:cNvPr>
          <p:cNvSpPr/>
          <p:nvPr/>
        </p:nvSpPr>
        <p:spPr>
          <a:xfrm>
            <a:off x="3104503" y="1187047"/>
            <a:ext cx="2241951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2B752-D760-4745-B095-14E6BB3BA0D9}"/>
              </a:ext>
            </a:extLst>
          </p:cNvPr>
          <p:cNvSpPr txBox="1"/>
          <p:nvPr/>
        </p:nvSpPr>
        <p:spPr>
          <a:xfrm>
            <a:off x="3192056" y="1175836"/>
            <a:ext cx="205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활용데이터 및 </a:t>
            </a:r>
            <a:r>
              <a:rPr lang="ko-KR" altLang="en-US" sz="16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전처리</a:t>
            </a:r>
            <a:endParaRPr lang="ko-KR" altLang="en-US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6A79C8-A80C-49DE-9CDB-D8AC0DDAC18E}"/>
              </a:ext>
            </a:extLst>
          </p:cNvPr>
          <p:cNvGrpSpPr/>
          <p:nvPr/>
        </p:nvGrpSpPr>
        <p:grpSpPr>
          <a:xfrm>
            <a:off x="948343" y="2098231"/>
            <a:ext cx="1273234" cy="553791"/>
            <a:chOff x="586046" y="1647288"/>
            <a:chExt cx="1273234" cy="55379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1C1D6E0-822C-45A6-88FB-3B149AF42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46" y="1653155"/>
              <a:ext cx="557054" cy="540900"/>
            </a:xfrm>
            <a:prstGeom prst="rect">
              <a:avLst/>
            </a:prstGeom>
          </p:spPr>
        </p:pic>
        <p:pic>
          <p:nvPicPr>
            <p:cNvPr id="21" name="Picture 2" descr="교육도시 오산">
              <a:extLst>
                <a:ext uri="{FF2B5EF4-FFF2-40B4-BE49-F238E27FC236}">
                  <a16:creationId xmlns:a16="http://schemas.microsoft.com/office/drawing/2014/main" id="{03182165-8CFA-4A01-948B-9C44C7FBDA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425" y="1647288"/>
              <a:ext cx="676855" cy="55379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FF69AD81-0A13-456B-A0DC-2919ECF647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4503" y="1533387"/>
            <a:ext cx="8793800" cy="46572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9DBDEA-8762-4235-8BB2-7C8AFD4750DE}"/>
              </a:ext>
            </a:extLst>
          </p:cNvPr>
          <p:cNvSpPr txBox="1"/>
          <p:nvPr/>
        </p:nvSpPr>
        <p:spPr>
          <a:xfrm>
            <a:off x="3125482" y="6233133"/>
            <a:ext cx="50495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※ 25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개 변수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, 4510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개 </a:t>
            </a:r>
            <a:r>
              <a:rPr lang="ko-KR" altLang="en-US" sz="1100" dirty="0" err="1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격자별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자료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총 </a:t>
            </a:r>
            <a:r>
              <a:rPr lang="en-US" altLang="ko-KR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112,750</a:t>
            </a:r>
            <a:r>
              <a:rPr lang="ko-KR" altLang="en-US" sz="11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개의 데이터를 활용</a:t>
            </a:r>
          </a:p>
        </p:txBody>
      </p:sp>
    </p:spTree>
    <p:extLst>
      <p:ext uri="{BB962C8B-B14F-4D97-AF65-F5344CB8AC3E}">
        <p14:creationId xmlns:p14="http://schemas.microsoft.com/office/powerpoint/2010/main" val="2143353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750DAC7-E8DB-4E0A-804E-6CA3AFF25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CCA20C0-18B9-482F-808B-3E7819AFAA5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8448C8E-D235-4FA4-85E8-1770E1981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7" y="6182523"/>
            <a:ext cx="557054" cy="540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3D1332D-015B-4BA2-AF8C-BA8D2EF6CFA7}"/>
              </a:ext>
            </a:extLst>
          </p:cNvPr>
          <p:cNvSpPr txBox="1"/>
          <p:nvPr/>
        </p:nvSpPr>
        <p:spPr>
          <a:xfrm>
            <a:off x="181334" y="635613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7/22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131884-7F35-47E6-BBD0-52A8E4AF53D5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391E93-42E6-49B7-BD9E-9272B68B2C7E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0000800000000000000" pitchFamily="2" charset="-127"/>
                </a:rPr>
                <a:t>분석 과정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Light" panose="00000300000000000000" pitchFamily="2" charset="-127"/>
                </a:rPr>
                <a:t>전처리전 개체간 관계 파악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C86834-3FA4-49A7-9BF4-62AE8876A101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FFE5A5-219E-48D9-AC88-C4DACB095815}"/>
              </a:ext>
            </a:extLst>
          </p:cNvPr>
          <p:cNvSpPr/>
          <p:nvPr/>
        </p:nvSpPr>
        <p:spPr>
          <a:xfrm>
            <a:off x="434477" y="1187047"/>
            <a:ext cx="2681223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3D240E-22A7-44CA-AD0A-A557435BC1DB}"/>
              </a:ext>
            </a:extLst>
          </p:cNvPr>
          <p:cNvSpPr txBox="1"/>
          <p:nvPr/>
        </p:nvSpPr>
        <p:spPr>
          <a:xfrm>
            <a:off x="522029" y="1175836"/>
            <a:ext cx="253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데이터 간의 관계 파악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: ERD</a:t>
            </a:r>
            <a:endParaRPr lang="ko-KR" altLang="en-US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586C0BA-6826-4B28-8214-D71385154740}"/>
              </a:ext>
            </a:extLst>
          </p:cNvPr>
          <p:cNvGrpSpPr/>
          <p:nvPr/>
        </p:nvGrpSpPr>
        <p:grpSpPr>
          <a:xfrm>
            <a:off x="340002" y="1832159"/>
            <a:ext cx="2991655" cy="3246345"/>
            <a:chOff x="340002" y="1832159"/>
            <a:chExt cx="2991655" cy="324634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5996DC8-5FD0-4E8E-A1E2-E6B5D348B5B7}"/>
                </a:ext>
              </a:extLst>
            </p:cNvPr>
            <p:cNvSpPr/>
            <p:nvPr/>
          </p:nvSpPr>
          <p:spPr>
            <a:xfrm>
              <a:off x="340002" y="1943184"/>
              <a:ext cx="2991655" cy="3135320"/>
            </a:xfrm>
            <a:prstGeom prst="rect">
              <a:avLst/>
            </a:prstGeom>
            <a:noFill/>
            <a:ln>
              <a:solidFill>
                <a:srgbClr val="36D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524F320-4EF4-4B1F-8EE7-9E2A18E21C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489" y="2318084"/>
              <a:ext cx="2612680" cy="2583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B4AED9-BCF5-46B0-8EB6-740282BD8751}"/>
                </a:ext>
              </a:extLst>
            </p:cNvPr>
            <p:cNvSpPr txBox="1"/>
            <p:nvPr/>
          </p:nvSpPr>
          <p:spPr>
            <a:xfrm>
              <a:off x="390602" y="1832159"/>
              <a:ext cx="1459540" cy="299909"/>
            </a:xfrm>
            <a:prstGeom prst="rect">
              <a:avLst/>
            </a:prstGeom>
            <a:solidFill>
              <a:srgbClr val="F8F8F8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</a:t>
              </a:r>
              <a:r>
                <a:rPr lang="ko-KR" altLang="en-US" sz="1400" b="1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도로와 트래픽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9FE468A-0A52-47BD-85DA-25FF0276E6CA}"/>
              </a:ext>
            </a:extLst>
          </p:cNvPr>
          <p:cNvGrpSpPr/>
          <p:nvPr/>
        </p:nvGrpSpPr>
        <p:grpSpPr>
          <a:xfrm>
            <a:off x="3476363" y="1832159"/>
            <a:ext cx="4330540" cy="3242632"/>
            <a:chOff x="3433644" y="1832159"/>
            <a:chExt cx="4330540" cy="324263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AE03130-83AF-4FB3-A1E1-DAF2820ED5EC}"/>
                </a:ext>
              </a:extLst>
            </p:cNvPr>
            <p:cNvSpPr/>
            <p:nvPr/>
          </p:nvSpPr>
          <p:spPr>
            <a:xfrm>
              <a:off x="3433644" y="1943057"/>
              <a:ext cx="4330540" cy="3131734"/>
            </a:xfrm>
            <a:prstGeom prst="rect">
              <a:avLst/>
            </a:prstGeom>
            <a:noFill/>
            <a:ln>
              <a:solidFill>
                <a:srgbClr val="36D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E2D714-1FB7-45FF-9051-FFB04F227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4846" y="2319241"/>
              <a:ext cx="4149445" cy="2581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ABA268-E3A6-4693-A958-1E1BAB17DFE1}"/>
                </a:ext>
              </a:extLst>
            </p:cNvPr>
            <p:cNvSpPr txBox="1"/>
            <p:nvPr/>
          </p:nvSpPr>
          <p:spPr>
            <a:xfrm>
              <a:off x="3546961" y="1832159"/>
              <a:ext cx="2193900" cy="307777"/>
            </a:xfrm>
            <a:prstGeom prst="rect">
              <a:avLst/>
            </a:prstGeom>
            <a:solidFill>
              <a:srgbClr val="F8F8F8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</a:t>
              </a:r>
              <a:r>
                <a:rPr lang="ko-KR" altLang="en-US" sz="1400" b="1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격자에 속하는 데이터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4462391-6278-4561-BA1A-441D4B3C3256}"/>
              </a:ext>
            </a:extLst>
          </p:cNvPr>
          <p:cNvSpPr txBox="1"/>
          <p:nvPr/>
        </p:nvSpPr>
        <p:spPr>
          <a:xfrm>
            <a:off x="8053608" y="5142724"/>
            <a:ext cx="40646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필요에 따라 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Union, Intersect, Buffer 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등의 </a:t>
            </a:r>
            <a:r>
              <a:rPr lang="en-US" altLang="ko-KR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Geoprocessing</a:t>
            </a:r>
            <a:r>
              <a:rPr lang="ko-KR" altLang="en-US" sz="1400" dirty="0">
                <a:solidFill>
                  <a:srgbClr val="59595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으로 격자 혹은 링크 정보와 결합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09DD5E-2610-405B-8302-413E9C47D7B4}"/>
              </a:ext>
            </a:extLst>
          </p:cNvPr>
          <p:cNvGrpSpPr/>
          <p:nvPr/>
        </p:nvGrpSpPr>
        <p:grpSpPr>
          <a:xfrm>
            <a:off x="7951609" y="1832159"/>
            <a:ext cx="3945061" cy="3233507"/>
            <a:chOff x="7951609" y="1832159"/>
            <a:chExt cx="3945061" cy="323350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8329A73-1A2C-4AC1-9A91-8997647D6A75}"/>
                </a:ext>
              </a:extLst>
            </p:cNvPr>
            <p:cNvSpPr/>
            <p:nvPr/>
          </p:nvSpPr>
          <p:spPr>
            <a:xfrm>
              <a:off x="7951609" y="1942745"/>
              <a:ext cx="3945061" cy="3122921"/>
            </a:xfrm>
            <a:prstGeom prst="rect">
              <a:avLst/>
            </a:prstGeom>
            <a:noFill/>
            <a:ln>
              <a:solidFill>
                <a:srgbClr val="36D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E9A0536-A733-4C8D-8405-43EE4F7EA6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394"/>
            <a:stretch/>
          </p:blipFill>
          <p:spPr bwMode="auto">
            <a:xfrm>
              <a:off x="7975941" y="2320512"/>
              <a:ext cx="3887496" cy="2573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066585-B9C9-4EE1-A4C3-19D960BA9E34}"/>
                </a:ext>
              </a:extLst>
            </p:cNvPr>
            <p:cNvSpPr txBox="1"/>
            <p:nvPr/>
          </p:nvSpPr>
          <p:spPr>
            <a:xfrm>
              <a:off x="8053608" y="1832159"/>
              <a:ext cx="2305782" cy="307777"/>
            </a:xfrm>
            <a:prstGeom prst="rect">
              <a:avLst/>
            </a:prstGeom>
            <a:solidFill>
              <a:srgbClr val="F8F8F8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3. </a:t>
              </a:r>
              <a:r>
                <a:rPr lang="ko-KR" altLang="en-US" sz="1400" b="1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추가</a:t>
              </a:r>
              <a:r>
                <a:rPr lang="en-US" altLang="ko-KR" sz="1400" b="1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ko-KR" altLang="en-US" sz="1400" b="1" dirty="0">
                  <a:solidFill>
                    <a:srgbClr val="59595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가공이 필요한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3795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2586</TotalTime>
  <Words>1948</Words>
  <Application>Microsoft Office PowerPoint</Application>
  <PresentationFormat>와이드스크린</PresentationFormat>
  <Paragraphs>438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KoPubWorld돋움체 Bold</vt:lpstr>
      <vt:lpstr>Cambria Math</vt:lpstr>
      <vt:lpstr>KoPub돋움체 Light</vt:lpstr>
      <vt:lpstr>KoPubWorld돋움체 Light</vt:lpstr>
      <vt:lpstr>Arial</vt:lpstr>
      <vt:lpstr>KoPub돋움체 Medium</vt:lpstr>
      <vt:lpstr>KoPub돋움체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마창균</cp:lastModifiedBy>
  <cp:revision>654</cp:revision>
  <dcterms:created xsi:type="dcterms:W3CDTF">2020-01-03T14:16:53Z</dcterms:created>
  <dcterms:modified xsi:type="dcterms:W3CDTF">2021-01-28T16:17:08Z</dcterms:modified>
</cp:coreProperties>
</file>